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7" r:id="rId3"/>
    <p:sldId id="258" r:id="rId4"/>
    <p:sldId id="259" r:id="rId5"/>
    <p:sldId id="260" r:id="rId6"/>
    <p:sldId id="264" r:id="rId7"/>
    <p:sldId id="265" r:id="rId8"/>
    <p:sldId id="270" r:id="rId9"/>
    <p:sldId id="261" r:id="rId10"/>
    <p:sldId id="266" r:id="rId11"/>
    <p:sldId id="267" r:id="rId12"/>
    <p:sldId id="268" r:id="rId13"/>
    <p:sldId id="271" r:id="rId14"/>
    <p:sldId id="272" r:id="rId15"/>
    <p:sldId id="273" r:id="rId16"/>
    <p:sldId id="274" r:id="rId17"/>
    <p:sldId id="275" r:id="rId18"/>
    <p:sldId id="276" r:id="rId19"/>
    <p:sldId id="277" r:id="rId20"/>
    <p:sldId id="279" r:id="rId21"/>
    <p:sldId id="278" r:id="rId22"/>
    <p:sldId id="28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835689-53F3-45C1-97DF-3F6003E08FD4}" type="datetimeFigureOut">
              <a:rPr lang="en-US" smtClean="0"/>
              <a:t>4/21/2021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1DDAD-87B6-403A-B611-2079836E9BAF}" type="slidenum">
              <a:rPr lang="en-US" smtClean="0"/>
              <a:t>‹#›</a:t>
            </a:fld>
            <a:endParaRPr lang="en-US"/>
          </a:p>
        </p:txBody>
      </p:sp>
    </p:spTree>
    <p:extLst>
      <p:ext uri="{BB962C8B-B14F-4D97-AF65-F5344CB8AC3E}">
        <p14:creationId xmlns:p14="http://schemas.microsoft.com/office/powerpoint/2010/main" val="4236893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dirty="0"/>
              <a:t>We</a:t>
            </a:r>
            <a:r>
              <a:rPr lang="en-US" baseline="0" dirty="0"/>
              <a:t> were created in God’s image: Genesis 1:26 Then God said, “Let Us make man in Our image, according to Our likeness…</a:t>
            </a:r>
          </a:p>
          <a:p>
            <a:pPr marL="171450" indent="-171450">
              <a:buFont typeface="Arial" charset="0"/>
              <a:buChar char="•"/>
            </a:pPr>
            <a:r>
              <a:rPr lang="en-US" baseline="0" dirty="0"/>
              <a:t>Like the Trinity, Father, Son, and Holy Spirit… we are three in one, mind, body, and spirit. They are inseparable and what effects one effects the other.</a:t>
            </a:r>
          </a:p>
          <a:p>
            <a:pPr marL="171450" indent="-171450">
              <a:buFont typeface="Arial" charset="0"/>
              <a:buChar char="•"/>
            </a:pPr>
            <a:r>
              <a:rPr lang="en-US" baseline="0" dirty="0"/>
              <a:t>No matter how much we attend to our spirit with prayer, worship, scripture, etc. our spirit will still be effected if our mind and body are being abused.</a:t>
            </a:r>
          </a:p>
          <a:p>
            <a:pPr marL="171450" indent="-171450">
              <a:buFont typeface="Arial" charset="0"/>
              <a:buChar char="•"/>
            </a:pPr>
            <a:r>
              <a:rPr lang="en-US" baseline="0" dirty="0"/>
              <a:t>When the mind and/or spirit are abused our body is effected.</a:t>
            </a:r>
          </a:p>
          <a:p>
            <a:pPr marL="171450" indent="-171450">
              <a:buFont typeface="Arial" charset="0"/>
              <a:buChar char="•"/>
            </a:pPr>
            <a:r>
              <a:rPr lang="en-US" baseline="0" dirty="0"/>
              <a:t>When the body is abused the mind will be effected.</a:t>
            </a:r>
          </a:p>
          <a:p>
            <a:pPr marL="171450" indent="-171450">
              <a:buFont typeface="Arial" charset="0"/>
              <a:buChar char="•"/>
            </a:pPr>
            <a:r>
              <a:rPr lang="en-US" baseline="0" dirty="0"/>
              <a:t>I’m going to focus on the physical effects of all forms of abuse. As I am talking about this, some things may be triggering and you may need to take a break and step out, that is understood do not be afraid to take a few minutes if needed.</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2</a:t>
            </a:fld>
            <a:endParaRPr lang="en-US"/>
          </a:p>
        </p:txBody>
      </p:sp>
    </p:spTree>
    <p:extLst>
      <p:ext uri="{BB962C8B-B14F-4D97-AF65-F5344CB8AC3E}">
        <p14:creationId xmlns:p14="http://schemas.microsoft.com/office/powerpoint/2010/main" val="19220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Cbd</a:t>
            </a:r>
            <a:r>
              <a:rPr lang="en-US" dirty="0"/>
              <a:t> disclaimer</a:t>
            </a:r>
          </a:p>
        </p:txBody>
      </p:sp>
      <p:sp>
        <p:nvSpPr>
          <p:cNvPr id="4" name="Slide Number Placeholder 3"/>
          <p:cNvSpPr>
            <a:spLocks noGrp="1"/>
          </p:cNvSpPr>
          <p:nvPr>
            <p:ph type="sldNum" sz="quarter" idx="10"/>
          </p:nvPr>
        </p:nvSpPr>
        <p:spPr/>
        <p:txBody>
          <a:bodyPr/>
          <a:lstStyle/>
          <a:p>
            <a:fld id="{7671DDAD-87B6-403A-B611-2079836E9BAF}" type="slidenum">
              <a:rPr lang="en-US" smtClean="0"/>
              <a:t>17</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18</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19</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20</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21</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Sleep med risks in abuse situations</a:t>
            </a:r>
          </a:p>
        </p:txBody>
      </p:sp>
      <p:sp>
        <p:nvSpPr>
          <p:cNvPr id="4" name="Slide Number Placeholder 3"/>
          <p:cNvSpPr>
            <a:spLocks noGrp="1"/>
          </p:cNvSpPr>
          <p:nvPr>
            <p:ph type="sldNum" sz="quarter" idx="10"/>
          </p:nvPr>
        </p:nvSpPr>
        <p:spPr/>
        <p:txBody>
          <a:bodyPr/>
          <a:lstStyle/>
          <a:p>
            <a:fld id="{7671DDAD-87B6-403A-B611-2079836E9BAF}" type="slidenum">
              <a:rPr lang="en-US" smtClean="0"/>
              <a:t>22</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these symptoms can be present</a:t>
            </a:r>
            <a:r>
              <a:rPr lang="en-US" baseline="0" dirty="0"/>
              <a:t> for multiple reasons but are found more frequently in the abused population than the non-abused</a:t>
            </a:r>
          </a:p>
          <a:p>
            <a:r>
              <a:rPr lang="en-US" baseline="0" dirty="0"/>
              <a:t>Half the time the abuser is getting his power fix by acting like the hero and forcing you to do what they have deemed is necessary for your wellness, the other half they are the martyr that is sacrificing all because you are always sick and they keep you feeling more guilty and oppressed. Worsens trauma bonding.</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5</a:t>
            </a:fld>
            <a:endParaRPr lang="en-US"/>
          </a:p>
        </p:txBody>
      </p:sp>
    </p:spTree>
    <p:extLst>
      <p:ext uri="{BB962C8B-B14F-4D97-AF65-F5344CB8AC3E}">
        <p14:creationId xmlns:p14="http://schemas.microsoft.com/office/powerpoint/2010/main" val="124541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 we all do it from time to time but it is excessive when in a toxic environment. give</a:t>
            </a:r>
            <a:r>
              <a:rPr lang="en-US" baseline="0" dirty="0"/>
              <a:t> examples of CRS. Empowers the abuser all the more- see u couldn’t remember anything if it weren’t for me, you couldn’t make it without me. And the abused is so frightened by their own loss of brain function that they believe the lies. But the whole time it’s the abuse causing it!</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6</a:t>
            </a:fld>
            <a:endParaRPr lang="en-US"/>
          </a:p>
        </p:txBody>
      </p:sp>
    </p:spTree>
    <p:extLst>
      <p:ext uri="{BB962C8B-B14F-4D97-AF65-F5344CB8AC3E}">
        <p14:creationId xmlns:p14="http://schemas.microsoft.com/office/powerpoint/2010/main" val="151533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Neurologic- we all do it from time to time but it is excessive when in a toxic environment. give</a:t>
            </a:r>
            <a:r>
              <a:rPr lang="en-US" baseline="0" dirty="0"/>
              <a:t> examples of CRS. Empowers the abuser all the more- see u couldn’t remember anything if it weren’t for me, you couldn’t make it without me. And the abused is so frightened by their own loss of brain function that they believe the lies. But the whole time it’s the abuse causing it!</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7</a:t>
            </a:fld>
            <a:endParaRPr lang="en-US"/>
          </a:p>
        </p:txBody>
      </p:sp>
    </p:spTree>
    <p:extLst>
      <p:ext uri="{BB962C8B-B14F-4D97-AF65-F5344CB8AC3E}">
        <p14:creationId xmlns:p14="http://schemas.microsoft.com/office/powerpoint/2010/main" val="151533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Neurotransmitter</a:t>
            </a:r>
            <a:r>
              <a:rPr lang="en-US" baseline="0" dirty="0"/>
              <a:t> is a fancy word for nerve effecting hormone</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9</a:t>
            </a:fld>
            <a:endParaRPr lang="en-US"/>
          </a:p>
        </p:txBody>
      </p:sp>
    </p:spTree>
    <p:extLst>
      <p:ext uri="{BB962C8B-B14F-4D97-AF65-F5344CB8AC3E}">
        <p14:creationId xmlns:p14="http://schemas.microsoft.com/office/powerpoint/2010/main" val="2821931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resources like called to peace ministries, your local shelter, </a:t>
            </a:r>
            <a:r>
              <a:rPr lang="en-US" dirty="0" err="1"/>
              <a:t>InterAct</a:t>
            </a:r>
            <a:r>
              <a:rPr lang="en-US" dirty="0"/>
              <a:t>,</a:t>
            </a:r>
            <a:r>
              <a:rPr lang="en-US" baseline="0" dirty="0"/>
              <a:t> </a:t>
            </a:r>
            <a:r>
              <a:rPr lang="en-US" baseline="0" dirty="0" err="1"/>
              <a:t>etc</a:t>
            </a:r>
            <a:r>
              <a:rPr lang="en-US" baseline="0" dirty="0"/>
              <a:t> for ideas and names of people that they have knowledge of.</a:t>
            </a:r>
          </a:p>
          <a:p>
            <a:r>
              <a:rPr lang="en-US" baseline="0" dirty="0"/>
              <a:t>You must take the time to take care of yourself or you won’t be able to do your job as well whether its to take care of others or run a business.</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13</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14</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Avoiding toxins may mean leaving your situation if God so leads you, but you must be sure to do it safely</a:t>
            </a:r>
          </a:p>
        </p:txBody>
      </p:sp>
      <p:sp>
        <p:nvSpPr>
          <p:cNvPr id="4" name="Slide Number Placeholder 3"/>
          <p:cNvSpPr>
            <a:spLocks noGrp="1"/>
          </p:cNvSpPr>
          <p:nvPr>
            <p:ph type="sldNum" sz="quarter" idx="10"/>
          </p:nvPr>
        </p:nvSpPr>
        <p:spPr/>
        <p:txBody>
          <a:bodyPr/>
          <a:lstStyle/>
          <a:p>
            <a:fld id="{7671DDAD-87B6-403A-B611-2079836E9BAF}" type="slidenum">
              <a:rPr lang="en-US" smtClean="0"/>
              <a:t>15</a:t>
            </a:fld>
            <a:endParaRPr lang="en-US"/>
          </a:p>
        </p:txBody>
      </p:sp>
    </p:spTree>
    <p:extLst>
      <p:ext uri="{BB962C8B-B14F-4D97-AF65-F5344CB8AC3E}">
        <p14:creationId xmlns:p14="http://schemas.microsoft.com/office/powerpoint/2010/main" val="1491222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a:t>
            </a:r>
            <a:r>
              <a:rPr lang="en-US" baseline="0" dirty="0"/>
              <a:t> is important to maintain normal sugar and protein levels as you are healing your body.</a:t>
            </a:r>
          </a:p>
          <a:p>
            <a:r>
              <a:rPr lang="en-US" baseline="0" dirty="0"/>
              <a:t>If medication is needed for sleep, depression, anxiety, etc. please see your doctor</a:t>
            </a:r>
            <a:endParaRPr lang="en-US" dirty="0"/>
          </a:p>
        </p:txBody>
      </p:sp>
      <p:sp>
        <p:nvSpPr>
          <p:cNvPr id="4" name="Slide Number Placeholder 3"/>
          <p:cNvSpPr>
            <a:spLocks noGrp="1"/>
          </p:cNvSpPr>
          <p:nvPr>
            <p:ph type="sldNum" sz="quarter" idx="10"/>
          </p:nvPr>
        </p:nvSpPr>
        <p:spPr/>
        <p:txBody>
          <a:bodyPr/>
          <a:lstStyle/>
          <a:p>
            <a:fld id="{7671DDAD-87B6-403A-B611-2079836E9BAF}" type="slidenum">
              <a:rPr lang="en-US" smtClean="0"/>
              <a:t>16</a:t>
            </a:fld>
            <a:endParaRPr lang="en-US"/>
          </a:p>
        </p:txBody>
      </p:sp>
    </p:spTree>
    <p:extLst>
      <p:ext uri="{BB962C8B-B14F-4D97-AF65-F5344CB8AC3E}">
        <p14:creationId xmlns:p14="http://schemas.microsoft.com/office/powerpoint/2010/main" val="1491222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E0BDF76F-5DD6-4EF0-B96E-B46B5AACDF8D}" type="datetimeFigureOut">
              <a:rPr lang="en-US" smtClean="0"/>
              <a:t>4/21/2021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F56F54B-E20C-4763-986B-7519141AFA5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BDF76F-5DD6-4EF0-B96E-B46B5AACDF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BDF76F-5DD6-4EF0-B96E-B46B5AACDF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0BDF76F-5DD6-4EF0-B96E-B46B5AACDF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0BDF76F-5DD6-4EF0-B96E-B46B5AACDF8D}" type="datetimeFigureOut">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F56F54B-E20C-4763-986B-7519141AFA5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BDF76F-5DD6-4EF0-B96E-B46B5AACDF8D}"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BDF76F-5DD6-4EF0-B96E-B46B5AACDF8D}" type="datetimeFigureOut">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0BDF76F-5DD6-4EF0-B96E-B46B5AACDF8D}" type="datetimeFigureOut">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DF76F-5DD6-4EF0-B96E-B46B5AACDF8D}" type="datetimeFigureOut">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BDF76F-5DD6-4EF0-B96E-B46B5AACDF8D}"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0BDF76F-5DD6-4EF0-B96E-B46B5AACDF8D}" type="datetimeFigureOut">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6F54B-E20C-4763-986B-7519141AFA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0BDF76F-5DD6-4EF0-B96E-B46B5AACDF8D}" type="datetimeFigureOut">
              <a:rPr lang="en-US" smtClean="0"/>
              <a:t>4/21/2021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F56F54B-E20C-4763-986B-7519141AFA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The physical effects of abuse</a:t>
            </a:r>
          </a:p>
        </p:txBody>
      </p:sp>
      <p:sp>
        <p:nvSpPr>
          <p:cNvPr id="3" name="Subtitle 2"/>
          <p:cNvSpPr>
            <a:spLocks noGrp="1"/>
          </p:cNvSpPr>
          <p:nvPr>
            <p:ph type="subTitle" idx="1"/>
          </p:nvPr>
        </p:nvSpPr>
        <p:spPr/>
        <p:txBody>
          <a:bodyPr>
            <a:normAutofit/>
          </a:bodyPr>
          <a:lstStyle/>
          <a:p>
            <a:r>
              <a:rPr lang="en-US" sz="3600" dirty="0"/>
              <a:t>Recognizing the Signs and Moving Towards Healing</a:t>
            </a:r>
          </a:p>
        </p:txBody>
      </p:sp>
    </p:spTree>
    <p:extLst>
      <p:ext uri="{BB962C8B-B14F-4D97-AF65-F5344CB8AC3E}">
        <p14:creationId xmlns:p14="http://schemas.microsoft.com/office/powerpoint/2010/main" val="1917600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524000"/>
          </a:xfrm>
        </p:spPr>
        <p:txBody>
          <a:bodyPr/>
          <a:lstStyle/>
          <a:p>
            <a:r>
              <a:rPr lang="en-US" dirty="0"/>
              <a:t>How non-</a:t>
            </a:r>
            <a:r>
              <a:rPr lang="en-US" dirty="0" err="1"/>
              <a:t>physcial</a:t>
            </a:r>
            <a:r>
              <a:rPr lang="en-US" dirty="0"/>
              <a:t> abuse effects the body</a:t>
            </a:r>
          </a:p>
        </p:txBody>
      </p:sp>
      <p:sp>
        <p:nvSpPr>
          <p:cNvPr id="3" name="Text Placeholder 2"/>
          <p:cNvSpPr>
            <a:spLocks noGrp="1"/>
          </p:cNvSpPr>
          <p:nvPr>
            <p:ph type="body" idx="1"/>
          </p:nvPr>
        </p:nvSpPr>
        <p:spPr>
          <a:xfrm>
            <a:off x="609600" y="1905000"/>
            <a:ext cx="7924800" cy="4495800"/>
          </a:xfrm>
        </p:spPr>
        <p:txBody>
          <a:bodyPr>
            <a:noAutofit/>
          </a:bodyPr>
          <a:lstStyle/>
          <a:p>
            <a:r>
              <a:rPr lang="en-US" sz="2800" dirty="0"/>
              <a:t>*Uses up essential neurotransmitters like norepinephrine, serotonin, dopamine, and GABA- essential for mood, but also essential for:</a:t>
            </a:r>
          </a:p>
          <a:p>
            <a:r>
              <a:rPr lang="en-US" sz="2800" dirty="0"/>
              <a:t>	-body coordination</a:t>
            </a:r>
          </a:p>
          <a:p>
            <a:r>
              <a:rPr lang="en-US" sz="2800" dirty="0"/>
              <a:t>	-heart rate and blood pressure regulation</a:t>
            </a:r>
          </a:p>
          <a:p>
            <a:r>
              <a:rPr lang="en-US" sz="2800" dirty="0"/>
              <a:t>	-glucose regulation</a:t>
            </a:r>
          </a:p>
          <a:p>
            <a:r>
              <a:rPr lang="en-US" sz="2800" dirty="0"/>
              <a:t>	-bladder function</a:t>
            </a:r>
          </a:p>
          <a:p>
            <a:r>
              <a:rPr lang="en-US" sz="2800" dirty="0"/>
              <a:t>	-blood flow to muscles</a:t>
            </a:r>
          </a:p>
          <a:p>
            <a:r>
              <a:rPr lang="en-US" sz="2800" dirty="0"/>
              <a:t>	-wound/infection healing</a:t>
            </a:r>
          </a:p>
        </p:txBody>
      </p:sp>
      <p:pic>
        <p:nvPicPr>
          <p:cNvPr id="2053" name="Picture 5" descr="C:\Users\dr.amy\AppData\Local\Microsoft\Windows\INetCache\IE\LKUTE06A\ek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362450"/>
            <a:ext cx="281940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r.amy\AppData\Local\Microsoft\Windows\INetCache\IE\H42OZMVE\Musculusabductorpollicislongu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8999"/>
            <a:ext cx="1114425"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25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01000" cy="1524000"/>
          </a:xfrm>
        </p:spPr>
        <p:txBody>
          <a:bodyPr/>
          <a:lstStyle/>
          <a:p>
            <a:r>
              <a:rPr lang="en-US" dirty="0"/>
              <a:t>How non-</a:t>
            </a:r>
            <a:r>
              <a:rPr lang="en-US" dirty="0" err="1"/>
              <a:t>physcial</a:t>
            </a:r>
            <a:r>
              <a:rPr lang="en-US" dirty="0"/>
              <a:t> abuse effects the body</a:t>
            </a:r>
          </a:p>
        </p:txBody>
      </p:sp>
      <p:sp>
        <p:nvSpPr>
          <p:cNvPr id="3" name="Text Placeholder 2"/>
          <p:cNvSpPr>
            <a:spLocks noGrp="1"/>
          </p:cNvSpPr>
          <p:nvPr>
            <p:ph type="body" idx="1"/>
          </p:nvPr>
        </p:nvSpPr>
        <p:spPr>
          <a:xfrm>
            <a:off x="1000800" y="1905000"/>
            <a:ext cx="8153400" cy="4800600"/>
          </a:xfrm>
        </p:spPr>
        <p:txBody>
          <a:bodyPr>
            <a:normAutofit/>
          </a:bodyPr>
          <a:lstStyle/>
          <a:p>
            <a:r>
              <a:rPr lang="en-US" sz="2800" dirty="0"/>
              <a:t>*Releases inflammatory hormones like histamine and leukotriene</a:t>
            </a:r>
          </a:p>
          <a:p>
            <a:r>
              <a:rPr lang="en-US" sz="2800" dirty="0"/>
              <a:t>		-worsens allergies/asthma</a:t>
            </a:r>
          </a:p>
          <a:p>
            <a:r>
              <a:rPr lang="en-US" sz="2800" dirty="0"/>
              <a:t>		-inhibits healing wounds/infection</a:t>
            </a:r>
          </a:p>
          <a:p>
            <a:r>
              <a:rPr lang="en-US" sz="2800" dirty="0"/>
              <a:t>		-causes pain and swelling</a:t>
            </a:r>
          </a:p>
          <a:p>
            <a:r>
              <a:rPr lang="en-US" sz="2800" dirty="0"/>
              <a:t>		-causes headaches and fatigue</a:t>
            </a:r>
          </a:p>
          <a:p>
            <a:r>
              <a:rPr lang="en-US" sz="2800" dirty="0"/>
              <a:t>		-further uses up your 					neurotransmitters</a:t>
            </a:r>
          </a:p>
          <a:p>
            <a:r>
              <a:rPr lang="en-US" sz="2800" dirty="0"/>
              <a:t>		-stresses the adrenal glands further</a:t>
            </a:r>
          </a:p>
        </p:txBody>
      </p:sp>
      <p:pic>
        <p:nvPicPr>
          <p:cNvPr id="10243" name="Picture 3" descr="C:\Users\dr.amy\AppData\Local\Microsoft\Windows\INetCache\IE\LKUTE06A\300px-Jointpai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43860"/>
            <a:ext cx="2514600" cy="3660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65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524000"/>
          </a:xfrm>
        </p:spPr>
        <p:txBody>
          <a:bodyPr/>
          <a:lstStyle/>
          <a:p>
            <a:r>
              <a:rPr lang="en-US" dirty="0"/>
              <a:t>How non-</a:t>
            </a:r>
            <a:r>
              <a:rPr lang="en-US" dirty="0" err="1"/>
              <a:t>physcial</a:t>
            </a:r>
            <a:r>
              <a:rPr lang="en-US" dirty="0"/>
              <a:t> abuse effects the body</a:t>
            </a:r>
          </a:p>
        </p:txBody>
      </p:sp>
      <p:sp>
        <p:nvSpPr>
          <p:cNvPr id="3" name="Text Placeholder 2"/>
          <p:cNvSpPr>
            <a:spLocks noGrp="1"/>
          </p:cNvSpPr>
          <p:nvPr>
            <p:ph type="body" idx="1"/>
          </p:nvPr>
        </p:nvSpPr>
        <p:spPr>
          <a:xfrm>
            <a:off x="283698" y="2091000"/>
            <a:ext cx="8001000" cy="4267200"/>
          </a:xfrm>
        </p:spPr>
        <p:txBody>
          <a:bodyPr>
            <a:normAutofit fontScale="85000" lnSpcReduction="20000"/>
          </a:bodyPr>
          <a:lstStyle/>
          <a:p>
            <a:r>
              <a:rPr lang="en-US" sz="2800" dirty="0"/>
              <a:t>*Stresses the adrenal glands</a:t>
            </a:r>
          </a:p>
          <a:p>
            <a:r>
              <a:rPr lang="en-US" sz="2800" dirty="0"/>
              <a:t>	-adrenal </a:t>
            </a:r>
            <a:r>
              <a:rPr lang="en-US" sz="2800" dirty="0" err="1"/>
              <a:t>overfunction</a:t>
            </a:r>
            <a:r>
              <a:rPr lang="en-US" sz="2800" dirty="0"/>
              <a:t> or fatigue</a:t>
            </a:r>
          </a:p>
          <a:p>
            <a:r>
              <a:rPr lang="en-US" sz="2800" dirty="0"/>
              <a:t>	-body temperature regulation</a:t>
            </a:r>
          </a:p>
          <a:p>
            <a:r>
              <a:rPr lang="en-US" sz="2800" dirty="0"/>
              <a:t>	-fluid balancing, swelling, puffiness</a:t>
            </a:r>
          </a:p>
          <a:p>
            <a:r>
              <a:rPr lang="en-US" sz="2800" dirty="0"/>
              <a:t>	-blood pressure, heart rate regulation</a:t>
            </a:r>
          </a:p>
          <a:p>
            <a:r>
              <a:rPr lang="en-US" sz="2800" dirty="0"/>
              <a:t>	-depression, anxiety, memory, focus</a:t>
            </a:r>
          </a:p>
          <a:p>
            <a:r>
              <a:rPr lang="en-US" sz="2800" dirty="0"/>
              <a:t>	-thyroid dysfunction (not hypothyroidism, 	same symptoms but reversible) 	</a:t>
            </a:r>
          </a:p>
          <a:p>
            <a:r>
              <a:rPr lang="en-US" sz="2800" dirty="0"/>
              <a:t>	-metabolism and weight, hunger, food cravings, 	glucose regulation</a:t>
            </a:r>
          </a:p>
          <a:p>
            <a:r>
              <a:rPr lang="en-US" sz="2800" dirty="0"/>
              <a:t>	-period regulation, fertility, PMS, menopause 	symptoms, libido</a:t>
            </a:r>
          </a:p>
          <a:p>
            <a:endParaRPr lang="en-US" sz="2800" dirty="0"/>
          </a:p>
          <a:p>
            <a:endParaRPr lang="en-US" sz="2800" dirty="0"/>
          </a:p>
        </p:txBody>
      </p:sp>
      <p:pic>
        <p:nvPicPr>
          <p:cNvPr id="11267" name="Picture 3" descr="C:\Users\dr.amy\AppData\Local\Microsoft\Windows\INetCache\IE\3R8M1DC1\Figure_37_05_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447800"/>
            <a:ext cx="2317361" cy="212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0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0800" cy="1752600"/>
          </a:xfrm>
        </p:spPr>
        <p:txBody>
          <a:bodyPr/>
          <a:lstStyle/>
          <a:p>
            <a:pPr algn="ctr"/>
            <a:r>
              <a:rPr lang="en-US" dirty="0"/>
              <a:t>Healing</a:t>
            </a:r>
            <a:br>
              <a:rPr lang="en-US" dirty="0"/>
            </a:br>
            <a:r>
              <a:rPr lang="en-US" dirty="0"/>
              <a:t>First things first</a:t>
            </a:r>
          </a:p>
        </p:txBody>
      </p:sp>
      <p:sp>
        <p:nvSpPr>
          <p:cNvPr id="3" name="Text Placeholder 2"/>
          <p:cNvSpPr>
            <a:spLocks noGrp="1"/>
          </p:cNvSpPr>
          <p:nvPr>
            <p:ph type="body" idx="1"/>
          </p:nvPr>
        </p:nvSpPr>
        <p:spPr>
          <a:xfrm>
            <a:off x="609600" y="1905000"/>
            <a:ext cx="8001000" cy="4800600"/>
          </a:xfrm>
        </p:spPr>
        <p:txBody>
          <a:bodyPr>
            <a:normAutofit lnSpcReduction="10000"/>
          </a:bodyPr>
          <a:lstStyle/>
          <a:p>
            <a:r>
              <a:rPr lang="en-US" sz="2800" dirty="0"/>
              <a:t>*If you are still at home make a safety plan</a:t>
            </a:r>
          </a:p>
          <a:p>
            <a:r>
              <a:rPr lang="en-US" sz="2800" dirty="0"/>
              <a:t>*Find a counselor experienced with domestic violence, abuse, and trauma</a:t>
            </a:r>
          </a:p>
          <a:p>
            <a:r>
              <a:rPr lang="en-US" sz="2800" dirty="0"/>
              <a:t>*Find a doctor that can help heal your body by listening to your story and treating you compassionately</a:t>
            </a:r>
          </a:p>
          <a:p>
            <a:r>
              <a:rPr lang="en-US" sz="2800" dirty="0"/>
              <a:t>*Find a good church that understands domestic violence and spiritual abuse, one that will not use scripture to oppress but to love</a:t>
            </a:r>
          </a:p>
          <a:p>
            <a:r>
              <a:rPr lang="en-US" sz="2800" dirty="0"/>
              <a:t>*Be open and honest with yourself, your counselor, your physician, and your pastor</a:t>
            </a:r>
          </a:p>
          <a:p>
            <a:endParaRPr lang="en-US" sz="2800" dirty="0"/>
          </a:p>
          <a:p>
            <a:endParaRPr lang="en-US" sz="2800" dirty="0"/>
          </a:p>
        </p:txBody>
      </p:sp>
      <p:pic>
        <p:nvPicPr>
          <p:cNvPr id="13316" name="Picture 4" descr="C:\Users\dr.amy\AppData\Local\Microsoft\Windows\INetCache\IE\FINSW9WK\clipart-lapiz-checklist[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5226"/>
            <a:ext cx="1543050" cy="1498324"/>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dr.amy\AppData\Local\Microsoft\Windows\INetCache\IE\KERLJAP0\oso_lindo_del_doctor_peluche_escultura_fotografica-p153332998202411127z8wb9_4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33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48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0800" cy="1752600"/>
          </a:xfrm>
        </p:spPr>
        <p:txBody>
          <a:bodyPr/>
          <a:lstStyle/>
          <a:p>
            <a:pPr algn="ctr"/>
            <a:r>
              <a:rPr lang="en-US" dirty="0"/>
              <a:t>Healing</a:t>
            </a:r>
            <a:br>
              <a:rPr lang="en-US" dirty="0"/>
            </a:br>
            <a:r>
              <a:rPr lang="en-US" dirty="0"/>
              <a:t>First things first</a:t>
            </a:r>
          </a:p>
        </p:txBody>
      </p:sp>
      <p:sp>
        <p:nvSpPr>
          <p:cNvPr id="3" name="Text Placeholder 2"/>
          <p:cNvSpPr>
            <a:spLocks noGrp="1"/>
          </p:cNvSpPr>
          <p:nvPr>
            <p:ph type="body" idx="1"/>
          </p:nvPr>
        </p:nvSpPr>
        <p:spPr>
          <a:xfrm>
            <a:off x="152400" y="2209800"/>
            <a:ext cx="8001000" cy="3810000"/>
          </a:xfrm>
        </p:spPr>
        <p:txBody>
          <a:bodyPr>
            <a:normAutofit/>
          </a:bodyPr>
          <a:lstStyle/>
          <a:p>
            <a:r>
              <a:rPr lang="en-US" sz="2800" dirty="0"/>
              <a:t>*To borrow from Leslie </a:t>
            </a:r>
            <a:r>
              <a:rPr lang="en-US" sz="2800" dirty="0" err="1"/>
              <a:t>Vernick</a:t>
            </a:r>
            <a:r>
              <a:rPr lang="en-US" sz="2800" dirty="0"/>
              <a:t>, work on your   CORE…</a:t>
            </a:r>
          </a:p>
          <a:p>
            <a:r>
              <a:rPr lang="en-US" sz="2800" dirty="0"/>
              <a:t>-</a:t>
            </a:r>
            <a:r>
              <a:rPr lang="en-US" sz="2800" b="1" u="sng" dirty="0" err="1"/>
              <a:t>C</a:t>
            </a:r>
            <a:r>
              <a:rPr lang="en-US" sz="2800" dirty="0" err="1"/>
              <a:t>ommited</a:t>
            </a:r>
            <a:r>
              <a:rPr lang="en-US" sz="2800" dirty="0"/>
              <a:t> to truth and reality</a:t>
            </a:r>
          </a:p>
          <a:p>
            <a:r>
              <a:rPr lang="en-US" sz="2800" dirty="0"/>
              <a:t>-</a:t>
            </a:r>
            <a:r>
              <a:rPr lang="en-US" sz="2800" b="1" u="sng" dirty="0"/>
              <a:t>O</a:t>
            </a:r>
            <a:r>
              <a:rPr lang="en-US" sz="2800" dirty="0"/>
              <a:t>pen to the Holy Spirit and others</a:t>
            </a:r>
          </a:p>
          <a:p>
            <a:r>
              <a:rPr lang="en-US" sz="2800" dirty="0"/>
              <a:t>-</a:t>
            </a:r>
            <a:r>
              <a:rPr lang="en-US" sz="2800" b="1" u="sng" dirty="0"/>
              <a:t>R</a:t>
            </a:r>
            <a:r>
              <a:rPr lang="en-US" sz="2800" dirty="0"/>
              <a:t>esponsible for you and </a:t>
            </a:r>
            <a:r>
              <a:rPr lang="en-US" sz="2800" b="1" u="sng" dirty="0"/>
              <a:t>R</a:t>
            </a:r>
            <a:r>
              <a:rPr lang="en-US" sz="2800" dirty="0"/>
              <a:t>espectful</a:t>
            </a:r>
          </a:p>
          <a:p>
            <a:r>
              <a:rPr lang="en-US" sz="2800" dirty="0"/>
              <a:t>-</a:t>
            </a:r>
            <a:r>
              <a:rPr lang="en-US" sz="2800" b="1" u="sng" dirty="0"/>
              <a:t>E</a:t>
            </a:r>
            <a:r>
              <a:rPr lang="en-US" sz="2800" dirty="0"/>
              <a:t>mpathetic but not </a:t>
            </a:r>
            <a:r>
              <a:rPr lang="en-US" sz="2800" b="1" u="sng" dirty="0"/>
              <a:t>E</a:t>
            </a:r>
            <a:r>
              <a:rPr lang="en-US" sz="2800" dirty="0"/>
              <a:t>nabling</a:t>
            </a:r>
          </a:p>
          <a:p>
            <a:endParaRPr lang="en-US" sz="2800" dirty="0"/>
          </a:p>
          <a:p>
            <a:endParaRPr lang="en-US" sz="2800" dirty="0"/>
          </a:p>
        </p:txBody>
      </p:sp>
      <p:pic>
        <p:nvPicPr>
          <p:cNvPr id="14338" name="Picture 2" descr="C:\Users\dr.amy\AppData\Local\Microsoft\Windows\INetCache\IE\YKCG5OEP\4850673350_0854f43436_z[1].jpg"/>
          <p:cNvPicPr>
            <a:picLocks noChangeAspect="1" noChangeArrowheads="1"/>
          </p:cNvPicPr>
          <p:nvPr/>
        </p:nvPicPr>
        <p:blipFill rotWithShape="1">
          <a:blip r:embed="rId3">
            <a:extLst>
              <a:ext uri="{28A0092B-C50C-407E-A947-70E740481C1C}">
                <a14:useLocalDpi xmlns:a14="http://schemas.microsoft.com/office/drawing/2010/main" val="0"/>
              </a:ext>
            </a:extLst>
          </a:blip>
          <a:srcRect l="48891" t="7340" r="1606" b="16319"/>
          <a:stretch/>
        </p:blipFill>
        <p:spPr bwMode="auto">
          <a:xfrm>
            <a:off x="6400800" y="2895600"/>
            <a:ext cx="2407920" cy="279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336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6400800" cy="1752600"/>
          </a:xfrm>
        </p:spPr>
        <p:txBody>
          <a:bodyPr/>
          <a:lstStyle/>
          <a:p>
            <a:pPr algn="ctr"/>
            <a:r>
              <a:rPr lang="en-US" dirty="0"/>
              <a:t>Healing</a:t>
            </a:r>
            <a:br>
              <a:rPr lang="en-US" dirty="0"/>
            </a:br>
            <a:r>
              <a:rPr lang="en-US" dirty="0"/>
              <a:t>Behavioral Changes</a:t>
            </a:r>
          </a:p>
        </p:txBody>
      </p:sp>
      <p:sp>
        <p:nvSpPr>
          <p:cNvPr id="3" name="Text Placeholder 2"/>
          <p:cNvSpPr>
            <a:spLocks noGrp="1"/>
          </p:cNvSpPr>
          <p:nvPr>
            <p:ph type="body" idx="1"/>
          </p:nvPr>
        </p:nvSpPr>
        <p:spPr>
          <a:xfrm>
            <a:off x="609600" y="2133600"/>
            <a:ext cx="8001000" cy="4572000"/>
          </a:xfrm>
        </p:spPr>
        <p:txBody>
          <a:bodyPr>
            <a:normAutofit fontScale="92500" lnSpcReduction="10000"/>
          </a:bodyPr>
          <a:lstStyle/>
          <a:p>
            <a:r>
              <a:rPr lang="en-US" sz="2800" dirty="0"/>
              <a:t>*Sleep at least 8 hours every night- even if the dishes have to wait until morning</a:t>
            </a:r>
          </a:p>
          <a:p>
            <a:r>
              <a:rPr lang="en-US" sz="2800" dirty="0"/>
              <a:t>*Exercise daily- light to moderate</a:t>
            </a:r>
          </a:p>
          <a:p>
            <a:r>
              <a:rPr lang="en-US" sz="2800" dirty="0"/>
              <a:t>*Avoid toxins in your environment- </a:t>
            </a:r>
          </a:p>
          <a:p>
            <a:r>
              <a:rPr lang="en-US" sz="2800" dirty="0"/>
              <a:t>including toxic people</a:t>
            </a:r>
          </a:p>
          <a:p>
            <a:r>
              <a:rPr lang="en-US" sz="2800" dirty="0"/>
              <a:t>*Daily mindfulness and meditation- </a:t>
            </a:r>
          </a:p>
          <a:p>
            <a:r>
              <a:rPr lang="en-US" sz="2800" dirty="0"/>
              <a:t>at least 5-10 minutes daily</a:t>
            </a:r>
          </a:p>
          <a:p>
            <a:r>
              <a:rPr lang="en-US" sz="2800" dirty="0"/>
              <a:t>		*Support your spirit- read the Word </a:t>
            </a:r>
          </a:p>
          <a:p>
            <a:r>
              <a:rPr lang="en-US" sz="2800" dirty="0"/>
              <a:t>		(Psalms is especially helpful), pray, </a:t>
            </a:r>
          </a:p>
          <a:p>
            <a:r>
              <a:rPr lang="en-US" sz="2800" dirty="0"/>
              <a:t>		listen to worship</a:t>
            </a:r>
          </a:p>
          <a:p>
            <a:endParaRPr lang="en-US" sz="2800" dirty="0"/>
          </a:p>
          <a:p>
            <a:endParaRPr lang="en-US" sz="2800" dirty="0"/>
          </a:p>
          <a:p>
            <a:endParaRPr lang="en-US" sz="2800" dirty="0"/>
          </a:p>
        </p:txBody>
      </p:sp>
      <p:pic>
        <p:nvPicPr>
          <p:cNvPr id="15362" name="Picture 2" descr="C:\Users\dr.amy\AppData\Local\Microsoft\Windows\INetCache\IE\KERLJAP0\Slee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1" y="76200"/>
            <a:ext cx="1561199" cy="130491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dr.amy\AppData\Local\Microsoft\Windows\INetCache\IE\FINSW9WK\stretching[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2895600"/>
            <a:ext cx="1828800" cy="1583671"/>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C:\Users\dr.amy\AppData\Local\Microsoft\Windows\INetCache\IE\LKUTE06A\Praying_Hands_-_Albrecht_Durer[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997" r="16933" b="4933"/>
          <a:stretch/>
        </p:blipFill>
        <p:spPr bwMode="auto">
          <a:xfrm>
            <a:off x="1066800" y="5181600"/>
            <a:ext cx="914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663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400800" cy="1752600"/>
          </a:xfrm>
        </p:spPr>
        <p:txBody>
          <a:bodyPr/>
          <a:lstStyle/>
          <a:p>
            <a:pPr algn="ctr"/>
            <a:r>
              <a:rPr lang="en-US" dirty="0"/>
              <a:t>Healing</a:t>
            </a:r>
            <a:br>
              <a:rPr lang="en-US" dirty="0"/>
            </a:br>
            <a:r>
              <a:rPr lang="en-US" dirty="0"/>
              <a:t>Behavioral Changes</a:t>
            </a:r>
          </a:p>
        </p:txBody>
      </p:sp>
      <p:sp>
        <p:nvSpPr>
          <p:cNvPr id="3" name="Text Placeholder 2"/>
          <p:cNvSpPr>
            <a:spLocks noGrp="1"/>
          </p:cNvSpPr>
          <p:nvPr>
            <p:ph type="body" idx="1"/>
          </p:nvPr>
        </p:nvSpPr>
        <p:spPr>
          <a:xfrm>
            <a:off x="228600" y="2057400"/>
            <a:ext cx="8001000" cy="4648200"/>
          </a:xfrm>
        </p:spPr>
        <p:txBody>
          <a:bodyPr>
            <a:normAutofit lnSpcReduction="10000"/>
          </a:bodyPr>
          <a:lstStyle/>
          <a:p>
            <a:r>
              <a:rPr lang="en-US" sz="2800" dirty="0"/>
              <a:t>*Nutritional balance- avoid </a:t>
            </a:r>
          </a:p>
          <a:p>
            <a:r>
              <a:rPr lang="en-US" sz="2800" dirty="0"/>
              <a:t>sugar, limit gluten, get plenty</a:t>
            </a:r>
          </a:p>
          <a:p>
            <a:r>
              <a:rPr lang="en-US" sz="2800" dirty="0"/>
              <a:t>of fresh fruits and vegetables,</a:t>
            </a:r>
          </a:p>
          <a:p>
            <a:r>
              <a:rPr lang="en-US" sz="2800" dirty="0"/>
              <a:t>ensure adequate healthy </a:t>
            </a:r>
          </a:p>
          <a:p>
            <a:r>
              <a:rPr lang="en-US" sz="2800" dirty="0"/>
              <a:t>protein sources, drink plenty</a:t>
            </a:r>
          </a:p>
          <a:p>
            <a:r>
              <a:rPr lang="en-US" sz="2800" dirty="0"/>
              <a:t>of water</a:t>
            </a:r>
          </a:p>
          <a:p>
            <a:r>
              <a:rPr lang="en-US" sz="2800" dirty="0"/>
              <a:t>*Do not skip meals</a:t>
            </a:r>
          </a:p>
          <a:p>
            <a:r>
              <a:rPr lang="en-US" sz="2800" dirty="0"/>
              <a:t>*Avoid self medicating with alcohol, drugs, misuse of prescription drugs or use of other people’s medication</a:t>
            </a:r>
          </a:p>
          <a:p>
            <a:endParaRPr lang="en-US" sz="2800" dirty="0"/>
          </a:p>
          <a:p>
            <a:endParaRPr lang="en-US" sz="2800" dirty="0"/>
          </a:p>
          <a:p>
            <a:endParaRPr lang="en-US" sz="2800" dirty="0"/>
          </a:p>
        </p:txBody>
      </p:sp>
      <p:pic>
        <p:nvPicPr>
          <p:cNvPr id="16387" name="Picture 3" descr="C:\Users\dr.amy\AppData\Local\Microsoft\Windows\INetCache\IE\LKUTE06A\rainbows1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3822066"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21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dr.amy\AppData\Local\Microsoft\Windows\INetCache\IE\4F2BO7XW\1354008961229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000" y="152400"/>
            <a:ext cx="4790000" cy="210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14400" y="76200"/>
            <a:ext cx="7467600" cy="1752600"/>
          </a:xfrm>
        </p:spPr>
        <p:txBody>
          <a:bodyPr/>
          <a:lstStyle/>
          <a:p>
            <a:pPr algn="ctr"/>
            <a:r>
              <a:rPr lang="en-US" dirty="0"/>
              <a:t>Healing-Supplements</a:t>
            </a:r>
            <a:br>
              <a:rPr lang="en-US" dirty="0"/>
            </a:br>
            <a:r>
              <a:rPr lang="en-US" sz="3200" dirty="0"/>
              <a:t>Always consult a physician first</a:t>
            </a:r>
          </a:p>
        </p:txBody>
      </p:sp>
      <p:sp>
        <p:nvSpPr>
          <p:cNvPr id="3" name="Text Placeholder 2"/>
          <p:cNvSpPr>
            <a:spLocks noGrp="1"/>
          </p:cNvSpPr>
          <p:nvPr>
            <p:ph type="body" idx="1"/>
          </p:nvPr>
        </p:nvSpPr>
        <p:spPr>
          <a:xfrm>
            <a:off x="609600" y="2133600"/>
            <a:ext cx="8001000" cy="4343400"/>
          </a:xfrm>
        </p:spPr>
        <p:txBody>
          <a:bodyPr>
            <a:normAutofit/>
          </a:bodyPr>
          <a:lstStyle/>
          <a:p>
            <a:r>
              <a:rPr lang="en-US" sz="2800" dirty="0"/>
              <a:t>*Adrenal support- </a:t>
            </a:r>
            <a:r>
              <a:rPr lang="en-US" sz="2800" dirty="0" err="1"/>
              <a:t>ashwagandha</a:t>
            </a:r>
            <a:r>
              <a:rPr lang="en-US" sz="2800" dirty="0"/>
              <a:t> (but not if major autoimmune illness), </a:t>
            </a:r>
            <a:r>
              <a:rPr lang="en-US" sz="2800" dirty="0" err="1"/>
              <a:t>rhodiola</a:t>
            </a:r>
            <a:r>
              <a:rPr lang="en-US" sz="2800" dirty="0"/>
              <a:t>, </a:t>
            </a:r>
            <a:r>
              <a:rPr lang="en-US" sz="2800" dirty="0" err="1"/>
              <a:t>schisandra</a:t>
            </a:r>
            <a:r>
              <a:rPr lang="en-US" sz="2800" dirty="0"/>
              <a:t> berry, holy basil, vitamin a, vitamin c, methylated B12 and folate, bovine adrenal gland</a:t>
            </a:r>
          </a:p>
          <a:p>
            <a:r>
              <a:rPr lang="en-US" sz="2800" dirty="0"/>
              <a:t>*Adrenal calming- </a:t>
            </a:r>
            <a:r>
              <a:rPr lang="en-US" sz="2800" dirty="0" err="1"/>
              <a:t>relora</a:t>
            </a:r>
            <a:r>
              <a:rPr lang="en-US" sz="2800" dirty="0"/>
              <a:t> or magnolia bark, </a:t>
            </a:r>
            <a:r>
              <a:rPr lang="en-US" sz="2800" dirty="0" err="1"/>
              <a:t>phenibut</a:t>
            </a:r>
            <a:r>
              <a:rPr lang="en-US" sz="2800" dirty="0"/>
              <a:t>, L-</a:t>
            </a:r>
            <a:r>
              <a:rPr lang="en-US" sz="2800" dirty="0" err="1"/>
              <a:t>theanine</a:t>
            </a:r>
            <a:r>
              <a:rPr lang="en-US" sz="2800" dirty="0"/>
              <a:t> or GABA, </a:t>
            </a:r>
            <a:r>
              <a:rPr lang="en-US" sz="2800" dirty="0" err="1"/>
              <a:t>ashwagandha</a:t>
            </a:r>
            <a:r>
              <a:rPr lang="en-US" sz="2800" dirty="0"/>
              <a:t>, magnesium, CBD oil has helped some patients</a:t>
            </a:r>
          </a:p>
          <a:p>
            <a:r>
              <a:rPr lang="en-US" sz="2800" dirty="0"/>
              <a:t>*Serotonin support- 5HTP, tyrosine, </a:t>
            </a:r>
            <a:r>
              <a:rPr lang="en-US" sz="2800" dirty="0" err="1"/>
              <a:t>SAMe</a:t>
            </a:r>
            <a:r>
              <a:rPr lang="en-US" sz="2800" dirty="0"/>
              <a:t>, methylated B12 and folate</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58614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1524000"/>
          </a:xfrm>
        </p:spPr>
        <p:txBody>
          <a:bodyPr/>
          <a:lstStyle/>
          <a:p>
            <a:pPr algn="ctr"/>
            <a:r>
              <a:rPr lang="en-US" dirty="0"/>
              <a:t>Healing-Supplements</a:t>
            </a:r>
            <a:br>
              <a:rPr lang="en-US" dirty="0"/>
            </a:br>
            <a:r>
              <a:rPr lang="en-US" sz="3200" dirty="0"/>
              <a:t>Always consult a physician first</a:t>
            </a:r>
          </a:p>
        </p:txBody>
      </p:sp>
      <p:sp>
        <p:nvSpPr>
          <p:cNvPr id="3" name="Text Placeholder 2"/>
          <p:cNvSpPr>
            <a:spLocks noGrp="1"/>
          </p:cNvSpPr>
          <p:nvPr>
            <p:ph type="body" idx="1"/>
          </p:nvPr>
        </p:nvSpPr>
        <p:spPr>
          <a:xfrm>
            <a:off x="381000" y="1676400"/>
            <a:ext cx="8382000" cy="4876800"/>
          </a:xfrm>
        </p:spPr>
        <p:txBody>
          <a:bodyPr>
            <a:normAutofit/>
          </a:bodyPr>
          <a:lstStyle/>
          <a:p>
            <a:r>
              <a:rPr lang="en-US" sz="2800" dirty="0"/>
              <a:t>*GABA support- L-</a:t>
            </a:r>
            <a:r>
              <a:rPr lang="en-US" sz="2800" dirty="0" err="1"/>
              <a:t>theanine</a:t>
            </a:r>
            <a:r>
              <a:rPr lang="en-US" sz="2800" dirty="0"/>
              <a:t>, methylated B12 and folate, some have done well with CBD oil</a:t>
            </a:r>
          </a:p>
          <a:p>
            <a:r>
              <a:rPr lang="en-US" sz="2800" dirty="0"/>
              <a:t>*Histamine help- </a:t>
            </a:r>
            <a:r>
              <a:rPr lang="en-US" sz="2800" dirty="0" err="1"/>
              <a:t>SAMe</a:t>
            </a:r>
            <a:r>
              <a:rPr lang="en-US" sz="2800" dirty="0"/>
              <a:t>, quercetin, stinging nettles</a:t>
            </a:r>
          </a:p>
          <a:p>
            <a:endParaRPr lang="en-US" sz="2800" dirty="0"/>
          </a:p>
          <a:p>
            <a:endParaRPr lang="en-US" sz="2800" dirty="0"/>
          </a:p>
          <a:p>
            <a:endParaRPr lang="en-US" sz="2800" dirty="0"/>
          </a:p>
          <a:p>
            <a:r>
              <a:rPr lang="en-US" sz="2800" dirty="0"/>
              <a:t>*Anti-inflammatories- curcumin/turmeric, ginger, </a:t>
            </a:r>
            <a:r>
              <a:rPr lang="en-US" sz="2800" dirty="0" err="1"/>
              <a:t>bioflavones</a:t>
            </a:r>
            <a:r>
              <a:rPr lang="en-US" sz="2800" dirty="0"/>
              <a:t>, hops, cinnamon, </a:t>
            </a:r>
            <a:r>
              <a:rPr lang="en-US" sz="2800" dirty="0" err="1"/>
              <a:t>boswellia</a:t>
            </a:r>
            <a:r>
              <a:rPr lang="en-US" sz="2800" dirty="0"/>
              <a:t> (also known as frankincense), CBD oil has helped some patients</a:t>
            </a:r>
          </a:p>
          <a:p>
            <a:endParaRPr lang="en-US" sz="2800" dirty="0"/>
          </a:p>
          <a:p>
            <a:endParaRPr lang="en-US" sz="2800" dirty="0"/>
          </a:p>
          <a:p>
            <a:endParaRPr lang="en-US" sz="2800" dirty="0"/>
          </a:p>
          <a:p>
            <a:endParaRPr lang="en-US" sz="2800" dirty="0"/>
          </a:p>
        </p:txBody>
      </p:sp>
      <p:pic>
        <p:nvPicPr>
          <p:cNvPr id="4" name="Picture 2" descr="C:\Users\dr.amy\AppData\Local\Microsoft\Windows\INetCache\IE\3R8M1DC1\Vitamin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4500" y="3200400"/>
            <a:ext cx="2209800" cy="146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85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8530"/>
            <a:ext cx="7467600" cy="1524000"/>
          </a:xfrm>
        </p:spPr>
        <p:txBody>
          <a:bodyPr/>
          <a:lstStyle/>
          <a:p>
            <a:pPr algn="ctr"/>
            <a:r>
              <a:rPr lang="en-US" dirty="0"/>
              <a:t>Healing</a:t>
            </a:r>
            <a:br>
              <a:rPr lang="en-US" dirty="0"/>
            </a:br>
            <a:r>
              <a:rPr lang="en-US" dirty="0"/>
              <a:t>Over the Counters</a:t>
            </a:r>
            <a:endParaRPr lang="en-US" sz="3200" dirty="0"/>
          </a:p>
        </p:txBody>
      </p:sp>
      <p:sp>
        <p:nvSpPr>
          <p:cNvPr id="3" name="Text Placeholder 2"/>
          <p:cNvSpPr>
            <a:spLocks noGrp="1"/>
          </p:cNvSpPr>
          <p:nvPr>
            <p:ph type="body" idx="1"/>
          </p:nvPr>
        </p:nvSpPr>
        <p:spPr>
          <a:xfrm>
            <a:off x="381000" y="1905000"/>
            <a:ext cx="8382000" cy="4876800"/>
          </a:xfrm>
        </p:spPr>
        <p:txBody>
          <a:bodyPr>
            <a:normAutofit/>
          </a:bodyPr>
          <a:lstStyle/>
          <a:p>
            <a:r>
              <a:rPr lang="en-US" sz="2800" dirty="0"/>
              <a:t>*For pain, swelling, headaches- occasional ibuprofen or </a:t>
            </a:r>
            <a:r>
              <a:rPr lang="en-US" sz="2800" dirty="0" err="1"/>
              <a:t>naproxyn</a:t>
            </a:r>
            <a:endParaRPr lang="en-US" sz="2800" dirty="0"/>
          </a:p>
          <a:p>
            <a:r>
              <a:rPr lang="en-US" sz="2800" dirty="0"/>
              <a:t>*Allergies- tablets of cetirizine, fexofenadine, </a:t>
            </a:r>
            <a:r>
              <a:rPr lang="en-US" sz="2800" dirty="0" err="1"/>
              <a:t>loratidine</a:t>
            </a:r>
            <a:r>
              <a:rPr lang="en-US" sz="2800" dirty="0"/>
              <a:t>; nasal sprays of fluticasone, budesonide, and/or </a:t>
            </a:r>
            <a:r>
              <a:rPr lang="en-US" sz="2800" dirty="0" err="1"/>
              <a:t>cromolyn</a:t>
            </a:r>
            <a:endParaRPr lang="en-US" sz="2800" dirty="0"/>
          </a:p>
          <a:p>
            <a:r>
              <a:rPr lang="en-US" sz="2800" dirty="0"/>
              <a:t>*Sleep aid- diphenhydramine,</a:t>
            </a:r>
          </a:p>
          <a:p>
            <a:r>
              <a:rPr lang="en-US" sz="2800" dirty="0" err="1"/>
              <a:t>doxylamine</a:t>
            </a:r>
            <a:r>
              <a:rPr lang="en-US" sz="2800" dirty="0"/>
              <a:t>, melatonin</a:t>
            </a:r>
          </a:p>
          <a:p>
            <a:r>
              <a:rPr lang="en-US" sz="2800" dirty="0"/>
              <a:t>*Diarrhea- </a:t>
            </a:r>
            <a:r>
              <a:rPr lang="en-US" sz="2800" dirty="0" err="1"/>
              <a:t>loperamide</a:t>
            </a:r>
            <a:endParaRPr lang="en-US" sz="2800" dirty="0"/>
          </a:p>
        </p:txBody>
      </p:sp>
      <p:pic>
        <p:nvPicPr>
          <p:cNvPr id="18434" name="Picture 2" descr="C:\Users\dr.amy\AppData\Local\Microsoft\Windows\INetCache\IE\FINSW9WK\1200px-Puerto_Rico_—_San_Juan_—_Shelves_with__Allergy-nasal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962400"/>
            <a:ext cx="2705100" cy="269833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dr.amy\AppData\Local\Microsoft\Windows\INetCache\IE\08YJ38Q1\sleep-25528_64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98600"/>
            <a:ext cx="1504950" cy="168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8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09" y="152400"/>
            <a:ext cx="8229600" cy="1143000"/>
          </a:xfrm>
        </p:spPr>
        <p:txBody>
          <a:bodyPr/>
          <a:lstStyle/>
          <a:p>
            <a:r>
              <a:rPr lang="en-US" dirty="0"/>
              <a:t>Mind, Body, Spirit</a:t>
            </a:r>
          </a:p>
        </p:txBody>
      </p:sp>
      <p:sp>
        <p:nvSpPr>
          <p:cNvPr id="4" name="TextBox 3"/>
          <p:cNvSpPr txBox="1"/>
          <p:nvPr/>
        </p:nvSpPr>
        <p:spPr>
          <a:xfrm rot="5400000">
            <a:off x="2991198" y="2369225"/>
            <a:ext cx="2398336" cy="707886"/>
          </a:xfrm>
          <a:prstGeom prst="rect">
            <a:avLst/>
          </a:prstGeom>
          <a:noFill/>
        </p:spPr>
        <p:txBody>
          <a:bodyPr wrap="square" rtlCol="0">
            <a:spAutoFit/>
          </a:bodyPr>
          <a:lstStyle/>
          <a:p>
            <a:r>
              <a:rPr lang="en-US" sz="4000" dirty="0">
                <a:solidFill>
                  <a:schemeClr val="accent2">
                    <a:lumMod val="60000"/>
                    <a:lumOff val="40000"/>
                  </a:schemeClr>
                </a:solidFill>
              </a:rPr>
              <a:t>MIND</a:t>
            </a:r>
          </a:p>
        </p:txBody>
      </p:sp>
      <p:sp>
        <p:nvSpPr>
          <p:cNvPr id="5" name="TextBox 4"/>
          <p:cNvSpPr txBox="1"/>
          <p:nvPr/>
        </p:nvSpPr>
        <p:spPr>
          <a:xfrm rot="19261886">
            <a:off x="2152730" y="4750732"/>
            <a:ext cx="1828800" cy="707886"/>
          </a:xfrm>
          <a:prstGeom prst="rect">
            <a:avLst/>
          </a:prstGeom>
          <a:noFill/>
        </p:spPr>
        <p:txBody>
          <a:bodyPr wrap="square" rtlCol="0">
            <a:spAutoFit/>
          </a:bodyPr>
          <a:lstStyle/>
          <a:p>
            <a:r>
              <a:rPr lang="en-US" sz="4000" dirty="0">
                <a:solidFill>
                  <a:schemeClr val="accent2">
                    <a:lumMod val="60000"/>
                    <a:lumOff val="40000"/>
                  </a:schemeClr>
                </a:solidFill>
              </a:rPr>
              <a:t>BODY</a:t>
            </a:r>
          </a:p>
        </p:txBody>
      </p:sp>
      <p:sp>
        <p:nvSpPr>
          <p:cNvPr id="6" name="TextBox 5"/>
          <p:cNvSpPr txBox="1"/>
          <p:nvPr/>
        </p:nvSpPr>
        <p:spPr>
          <a:xfrm rot="2126370">
            <a:off x="4596337" y="4795546"/>
            <a:ext cx="2145395" cy="769441"/>
          </a:xfrm>
          <a:prstGeom prst="rect">
            <a:avLst/>
          </a:prstGeom>
          <a:noFill/>
        </p:spPr>
        <p:txBody>
          <a:bodyPr wrap="square" rtlCol="0">
            <a:spAutoFit/>
          </a:bodyPr>
          <a:lstStyle/>
          <a:p>
            <a:r>
              <a:rPr lang="en-US" sz="4400" dirty="0">
                <a:solidFill>
                  <a:schemeClr val="accent2">
                    <a:lumMod val="60000"/>
                    <a:lumOff val="40000"/>
                  </a:schemeClr>
                </a:solidFill>
              </a:rPr>
              <a:t>SPIRIT</a:t>
            </a:r>
          </a:p>
        </p:txBody>
      </p:sp>
      <p:sp>
        <p:nvSpPr>
          <p:cNvPr id="7" name="Oval 6"/>
          <p:cNvSpPr/>
          <p:nvPr/>
        </p:nvSpPr>
        <p:spPr>
          <a:xfrm rot="5400000">
            <a:off x="2330935" y="2330937"/>
            <a:ext cx="3798667" cy="1597860"/>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8287841">
            <a:off x="1555983" y="3964633"/>
            <a:ext cx="3798667" cy="1605817"/>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223140">
            <a:off x="3146333" y="3909001"/>
            <a:ext cx="3795080" cy="1616657"/>
          </a:xfrm>
          <a:prstGeom prst="ellipse">
            <a:avLst/>
          </a:prstGeom>
          <a:no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2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65000"/>
            <a:ext cx="7467600" cy="1524000"/>
          </a:xfrm>
        </p:spPr>
        <p:txBody>
          <a:bodyPr/>
          <a:lstStyle/>
          <a:p>
            <a:pPr algn="ctr"/>
            <a:r>
              <a:rPr lang="en-US" dirty="0"/>
              <a:t>Healing</a:t>
            </a:r>
            <a:br>
              <a:rPr lang="en-US" dirty="0"/>
            </a:br>
            <a:r>
              <a:rPr lang="en-US" dirty="0"/>
              <a:t>OTCs</a:t>
            </a:r>
            <a:endParaRPr lang="en-US" sz="3200" dirty="0"/>
          </a:p>
        </p:txBody>
      </p:sp>
      <p:sp>
        <p:nvSpPr>
          <p:cNvPr id="3" name="Text Placeholder 2"/>
          <p:cNvSpPr>
            <a:spLocks noGrp="1"/>
          </p:cNvSpPr>
          <p:nvPr>
            <p:ph type="body" idx="1"/>
          </p:nvPr>
        </p:nvSpPr>
        <p:spPr>
          <a:xfrm>
            <a:off x="381000" y="1941120"/>
            <a:ext cx="8382000" cy="4876800"/>
          </a:xfrm>
        </p:spPr>
        <p:txBody>
          <a:bodyPr>
            <a:normAutofit/>
          </a:bodyPr>
          <a:lstStyle/>
          <a:p>
            <a:r>
              <a:rPr lang="en-US" sz="2800" dirty="0"/>
              <a:t>*Heart burn- chewable calcium and magnesium, ranitidine, famotidine, cimetidine; avoid pantoprazole, omeprazole, or esomeprazole for long term use</a:t>
            </a:r>
          </a:p>
          <a:p>
            <a:r>
              <a:rPr lang="en-US" sz="2800" dirty="0"/>
              <a:t>*Muscle ache- </a:t>
            </a:r>
            <a:r>
              <a:rPr lang="en-US" sz="2800" dirty="0" err="1"/>
              <a:t>epsom</a:t>
            </a:r>
            <a:r>
              <a:rPr lang="en-US" sz="2800" dirty="0"/>
              <a:t> salt baths</a:t>
            </a:r>
          </a:p>
          <a:p>
            <a:endParaRPr lang="en-US" sz="2800" dirty="0"/>
          </a:p>
          <a:p>
            <a:r>
              <a:rPr lang="en-US" sz="2800" dirty="0"/>
              <a:t>		   *Fatigue and focus-</a:t>
            </a:r>
          </a:p>
          <a:p>
            <a:r>
              <a:rPr lang="en-US" sz="2800" dirty="0"/>
              <a:t>		   1-2 cups coffee per</a:t>
            </a:r>
          </a:p>
          <a:p>
            <a:r>
              <a:rPr lang="en-US" sz="2800" dirty="0"/>
              <a:t>		   day maximum</a:t>
            </a:r>
          </a:p>
          <a:p>
            <a:endParaRPr lang="en-US" sz="2800" dirty="0"/>
          </a:p>
          <a:p>
            <a:endParaRPr lang="en-US" sz="2800" dirty="0"/>
          </a:p>
          <a:p>
            <a:endParaRPr lang="en-US" sz="2800" dirty="0"/>
          </a:p>
        </p:txBody>
      </p:sp>
      <p:pic>
        <p:nvPicPr>
          <p:cNvPr id="19458" name="Picture 2" descr="C:\Users\dr.amy\AppData\Local\Microsoft\Windows\INetCache\IE\YKCG5OEP\16200-illustration-of-a-hot-cup-of-coffe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43200"/>
            <a:ext cx="1949313" cy="3306506"/>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dr.amy\AppData\Local\Microsoft\Windows\INetCache\IE\4F2BO7XW\clawfoot_tub_by_dreamingofalbion-d4ocayq[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429000"/>
            <a:ext cx="2514600" cy="1935480"/>
          </a:xfrm>
          <a:prstGeom prst="rect">
            <a:avLst/>
          </a:prstGeom>
          <a:noFill/>
          <a:extLst>
            <a:ext uri="{909E8E84-426E-40DD-AFC4-6F175D3DCCD1}">
              <a14:hiddenFill xmlns:a14="http://schemas.microsoft.com/office/drawing/2010/main">
                <a:solidFill>
                  <a:srgbClr val="FFFFFF"/>
                </a:solidFill>
              </a14:hiddenFill>
            </a:ext>
          </a:extLst>
        </p:spPr>
      </p:pic>
      <p:pic>
        <p:nvPicPr>
          <p:cNvPr id="19461" name="Picture 5" descr="C:\Users\dr.amy\AppData\Local\Microsoft\Windows\INetCache\IE\YKCG5OEP\heart-of-fire-love-30476808-1920-108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 t="13555" r="43995" b="1109"/>
          <a:stretch/>
        </p:blipFill>
        <p:spPr bwMode="auto">
          <a:xfrm>
            <a:off x="1210693" y="152400"/>
            <a:ext cx="2086840" cy="17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34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1524000"/>
          </a:xfrm>
        </p:spPr>
        <p:txBody>
          <a:bodyPr/>
          <a:lstStyle/>
          <a:p>
            <a:pPr algn="ctr"/>
            <a:r>
              <a:rPr lang="en-US" dirty="0"/>
              <a:t>Healing-Prescriptions</a:t>
            </a:r>
            <a:br>
              <a:rPr lang="en-US" dirty="0"/>
            </a:br>
            <a:r>
              <a:rPr lang="en-US" sz="3200" dirty="0"/>
              <a:t>When more is needed</a:t>
            </a:r>
          </a:p>
        </p:txBody>
      </p:sp>
      <p:sp>
        <p:nvSpPr>
          <p:cNvPr id="3" name="Text Placeholder 2"/>
          <p:cNvSpPr>
            <a:spLocks noGrp="1"/>
          </p:cNvSpPr>
          <p:nvPr>
            <p:ph type="body" idx="1"/>
          </p:nvPr>
        </p:nvSpPr>
        <p:spPr>
          <a:xfrm>
            <a:off x="381000" y="1676400"/>
            <a:ext cx="8382000" cy="5029200"/>
          </a:xfrm>
        </p:spPr>
        <p:txBody>
          <a:bodyPr>
            <a:normAutofit/>
          </a:bodyPr>
          <a:lstStyle/>
          <a:p>
            <a:r>
              <a:rPr lang="en-US" sz="2800" dirty="0"/>
              <a:t>*Antidepressants- can also help for the non-mood symptoms that the body is having</a:t>
            </a:r>
          </a:p>
          <a:p>
            <a:r>
              <a:rPr lang="en-US" sz="2800" dirty="0"/>
              <a:t>*Anti-inflammatories- for a limited time</a:t>
            </a:r>
          </a:p>
          <a:p>
            <a:r>
              <a:rPr lang="en-US" sz="2800" dirty="0"/>
              <a:t>preferably, helpful for pretreatment</a:t>
            </a:r>
          </a:p>
          <a:p>
            <a:r>
              <a:rPr lang="en-US" sz="2800" dirty="0"/>
              <a:t>monthly for menstrual pain</a:t>
            </a:r>
          </a:p>
          <a:p>
            <a:r>
              <a:rPr lang="en-US" sz="2800" dirty="0"/>
              <a:t>*Migraine prevention medications</a:t>
            </a:r>
          </a:p>
          <a:p>
            <a:r>
              <a:rPr lang="en-US" sz="2800" dirty="0"/>
              <a:t>*Heart rate controllers- can also help anxiety</a:t>
            </a:r>
          </a:p>
          <a:p>
            <a:r>
              <a:rPr lang="en-US" sz="2800" dirty="0"/>
              <a:t>*Appetite modulators- up or down</a:t>
            </a:r>
          </a:p>
          <a:p>
            <a:r>
              <a:rPr lang="en-US" sz="2800" dirty="0"/>
              <a:t>*Irritable bowel medications that regulate gut function</a:t>
            </a:r>
          </a:p>
          <a:p>
            <a:endParaRPr lang="en-US" sz="2800" dirty="0"/>
          </a:p>
        </p:txBody>
      </p:sp>
      <p:pic>
        <p:nvPicPr>
          <p:cNvPr id="20482" name="Picture 2" descr="C:\Program Files (x86)\Microsoft Office\MEDIA\CAGCAT10\j0199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819400"/>
            <a:ext cx="1724558" cy="176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3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1524000"/>
          </a:xfrm>
        </p:spPr>
        <p:txBody>
          <a:bodyPr/>
          <a:lstStyle/>
          <a:p>
            <a:pPr algn="ctr"/>
            <a:r>
              <a:rPr lang="en-US" dirty="0"/>
              <a:t>Healing-Prescriptions</a:t>
            </a:r>
            <a:br>
              <a:rPr lang="en-US" dirty="0"/>
            </a:br>
            <a:r>
              <a:rPr lang="en-US" sz="3200" dirty="0"/>
              <a:t>When more is needed</a:t>
            </a:r>
          </a:p>
        </p:txBody>
      </p:sp>
      <p:sp>
        <p:nvSpPr>
          <p:cNvPr id="3" name="Text Placeholder 2"/>
          <p:cNvSpPr>
            <a:spLocks noGrp="1"/>
          </p:cNvSpPr>
          <p:nvPr>
            <p:ph type="body" idx="1"/>
          </p:nvPr>
        </p:nvSpPr>
        <p:spPr>
          <a:xfrm>
            <a:off x="533400" y="1828800"/>
            <a:ext cx="8229600" cy="4876800"/>
          </a:xfrm>
        </p:spPr>
        <p:txBody>
          <a:bodyPr>
            <a:normAutofit/>
          </a:bodyPr>
          <a:lstStyle/>
          <a:p>
            <a:r>
              <a:rPr lang="en-US" sz="2800" dirty="0"/>
              <a:t>		*Bioidentical hormonal therapy-</a:t>
            </a:r>
          </a:p>
          <a:p>
            <a:r>
              <a:rPr lang="en-US" sz="2800" dirty="0"/>
              <a:t>		helpful with PMS and </a:t>
            </a:r>
            <a:r>
              <a:rPr lang="en-US" sz="2800" dirty="0" err="1"/>
              <a:t>peri</a:t>
            </a:r>
            <a:r>
              <a:rPr lang="en-US" sz="2800" dirty="0"/>
              <a:t> or post 			menopause</a:t>
            </a:r>
          </a:p>
          <a:p>
            <a:r>
              <a:rPr lang="en-US" sz="2800" dirty="0"/>
              <a:t>		*Naltrexone- regular dose or low dose 		depending on target of treatment</a:t>
            </a:r>
          </a:p>
          <a:p>
            <a:r>
              <a:rPr lang="en-US" sz="2800" dirty="0"/>
              <a:t>*Thyroid support- for thyroid dysfunction (will be tough to find physician who treats this portion)</a:t>
            </a:r>
          </a:p>
          <a:p>
            <a:r>
              <a:rPr lang="en-US" sz="2800" dirty="0"/>
              <a:t>*Sleep medication- limited dose and time preferred</a:t>
            </a:r>
          </a:p>
          <a:p>
            <a:endParaRPr lang="en-US" sz="2800" dirty="0"/>
          </a:p>
          <a:p>
            <a:endParaRPr lang="en-US" sz="2800" dirty="0"/>
          </a:p>
          <a:p>
            <a:endParaRPr lang="en-US" sz="2800" dirty="0"/>
          </a:p>
        </p:txBody>
      </p:sp>
      <p:pic>
        <p:nvPicPr>
          <p:cNvPr id="21506" name="Picture 2" descr="C:\Users\dr.amy\AppData\Local\Microsoft\Windows\INetCache\IE\LKUTE06A\RxPW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40962"/>
            <a:ext cx="1614487" cy="2066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483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1371600"/>
          </a:xfrm>
        </p:spPr>
        <p:txBody>
          <a:bodyPr/>
          <a:lstStyle/>
          <a:p>
            <a:r>
              <a:rPr lang="en-US" dirty="0"/>
              <a:t>Physical effects of abuse</a:t>
            </a:r>
            <a:br>
              <a:rPr lang="en-US" dirty="0"/>
            </a:br>
            <a:r>
              <a:rPr lang="en-US" dirty="0"/>
              <a:t>Physical abuse</a:t>
            </a:r>
          </a:p>
        </p:txBody>
      </p:sp>
      <p:sp>
        <p:nvSpPr>
          <p:cNvPr id="3" name="Text Placeholder 2"/>
          <p:cNvSpPr>
            <a:spLocks noGrp="1"/>
          </p:cNvSpPr>
          <p:nvPr>
            <p:ph type="body" idx="1"/>
          </p:nvPr>
        </p:nvSpPr>
        <p:spPr>
          <a:xfrm>
            <a:off x="533400" y="2133600"/>
            <a:ext cx="7848600" cy="4419600"/>
          </a:xfrm>
        </p:spPr>
        <p:txBody>
          <a:bodyPr>
            <a:noAutofit/>
          </a:bodyPr>
          <a:lstStyle/>
          <a:p>
            <a:r>
              <a:rPr lang="en-US" sz="2800" dirty="0"/>
              <a:t>*Broken bones- especially ribs and arms, nose</a:t>
            </a:r>
          </a:p>
          <a:p>
            <a:r>
              <a:rPr lang="en-US" sz="2800" dirty="0"/>
              <a:t>*Dislocations, head, eye and dental injury</a:t>
            </a:r>
          </a:p>
          <a:p>
            <a:r>
              <a:rPr lang="en-US" sz="2800" dirty="0"/>
              <a:t>*Bruises- often on more hidden parts of the body like the trunk and thighs</a:t>
            </a:r>
          </a:p>
          <a:p>
            <a:r>
              <a:rPr lang="en-US" sz="2800" dirty="0"/>
              <a:t>*Internal organ injury</a:t>
            </a:r>
          </a:p>
          <a:p>
            <a:r>
              <a:rPr lang="en-US" sz="2800" dirty="0"/>
              <a:t>*Burns- most common cigarette</a:t>
            </a:r>
          </a:p>
          <a:p>
            <a:r>
              <a:rPr lang="en-US" sz="2800" dirty="0"/>
              <a:t>*Scratches, bald patches, unusual weight       loss from food restriction, evidence of withholding of medical care</a:t>
            </a:r>
          </a:p>
          <a:p>
            <a:endParaRPr lang="en-US" sz="2800" dirty="0"/>
          </a:p>
        </p:txBody>
      </p:sp>
      <p:pic>
        <p:nvPicPr>
          <p:cNvPr id="9220" name="Picture 4" descr="C:\Users\dr.amy\AppData\Local\Microsoft\Windows\INetCache\IE\3R8M1DC1\broken-arm-ca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019550"/>
            <a:ext cx="1607557"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21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01000" cy="1676400"/>
          </a:xfrm>
        </p:spPr>
        <p:txBody>
          <a:bodyPr/>
          <a:lstStyle/>
          <a:p>
            <a:r>
              <a:rPr lang="en-US" dirty="0"/>
              <a:t>Physical effects of abuse</a:t>
            </a:r>
            <a:br>
              <a:rPr lang="en-US" dirty="0"/>
            </a:br>
            <a:r>
              <a:rPr lang="en-US" dirty="0"/>
              <a:t>Sexual abuse</a:t>
            </a:r>
          </a:p>
        </p:txBody>
      </p:sp>
      <p:sp>
        <p:nvSpPr>
          <p:cNvPr id="3" name="Text Placeholder 2"/>
          <p:cNvSpPr>
            <a:spLocks noGrp="1"/>
          </p:cNvSpPr>
          <p:nvPr>
            <p:ph type="body" idx="1"/>
          </p:nvPr>
        </p:nvSpPr>
        <p:spPr>
          <a:xfrm>
            <a:off x="533400" y="2209800"/>
            <a:ext cx="7924800" cy="4343400"/>
          </a:xfrm>
        </p:spPr>
        <p:txBody>
          <a:bodyPr>
            <a:normAutofit lnSpcReduction="10000"/>
          </a:bodyPr>
          <a:lstStyle/>
          <a:p>
            <a:r>
              <a:rPr lang="en-US" sz="2800" dirty="0"/>
              <a:t>*Pain with intercourse</a:t>
            </a:r>
          </a:p>
          <a:p>
            <a:r>
              <a:rPr lang="en-US" sz="2800" dirty="0"/>
              <a:t>*Chronic pelvic pain</a:t>
            </a:r>
          </a:p>
          <a:p>
            <a:r>
              <a:rPr lang="en-US" sz="2800" dirty="0"/>
              <a:t>*Painful periods</a:t>
            </a:r>
          </a:p>
          <a:p>
            <a:r>
              <a:rPr lang="en-US" sz="2800" dirty="0"/>
              <a:t>*Sexually transmitted disease exposure</a:t>
            </a:r>
          </a:p>
          <a:p>
            <a:r>
              <a:rPr lang="en-US" sz="2800" dirty="0"/>
              <a:t>*Pain with bowel movements</a:t>
            </a:r>
          </a:p>
          <a:p>
            <a:r>
              <a:rPr lang="en-US" sz="2800" dirty="0"/>
              <a:t>*Frequent urinary tract infections</a:t>
            </a:r>
          </a:p>
          <a:p>
            <a:r>
              <a:rPr lang="en-US" sz="2800" dirty="0"/>
              <a:t>*Vaginal cuts, bruising, infection</a:t>
            </a:r>
          </a:p>
          <a:p>
            <a:r>
              <a:rPr lang="en-US" sz="2800" dirty="0"/>
              <a:t>*Irregular periods</a:t>
            </a:r>
          </a:p>
          <a:p>
            <a:r>
              <a:rPr lang="en-US" sz="2800" dirty="0"/>
              <a:t>*Infertility and pregnancy loss</a:t>
            </a:r>
          </a:p>
          <a:p>
            <a:endParaRPr lang="en-US" sz="2800" dirty="0"/>
          </a:p>
          <a:p>
            <a:endParaRPr lang="en-US" sz="2800" dirty="0"/>
          </a:p>
        </p:txBody>
      </p:sp>
      <p:pic>
        <p:nvPicPr>
          <p:cNvPr id="7172" name="Picture 4" descr="C:\Users\dr.amy\AppData\Local\Microsoft\Windows\INetCache\IE\4F2BO7XW\23823237518_e3b21107a2_b[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398000"/>
            <a:ext cx="32766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5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752600"/>
          </a:xfrm>
        </p:spPr>
        <p:txBody>
          <a:bodyPr/>
          <a:lstStyle/>
          <a:p>
            <a:r>
              <a:rPr lang="en-US" dirty="0"/>
              <a:t>Physical effects of abuse</a:t>
            </a:r>
            <a:br>
              <a:rPr lang="en-US" dirty="0"/>
            </a:br>
            <a:r>
              <a:rPr lang="en-US" dirty="0"/>
              <a:t>Emotional/spiritual abuse</a:t>
            </a:r>
          </a:p>
        </p:txBody>
      </p:sp>
      <p:sp>
        <p:nvSpPr>
          <p:cNvPr id="3" name="Text Placeholder 2"/>
          <p:cNvSpPr>
            <a:spLocks noGrp="1"/>
          </p:cNvSpPr>
          <p:nvPr>
            <p:ph type="body" idx="1"/>
          </p:nvPr>
        </p:nvSpPr>
        <p:spPr>
          <a:xfrm>
            <a:off x="685800" y="1981200"/>
            <a:ext cx="8153400" cy="4876800"/>
          </a:xfrm>
        </p:spPr>
        <p:txBody>
          <a:bodyPr>
            <a:normAutofit/>
          </a:bodyPr>
          <a:lstStyle/>
          <a:p>
            <a:r>
              <a:rPr lang="en-US" sz="2800" dirty="0"/>
              <a:t>		*Gut- abdominal pain, nausea, 			vomiting, diarrhea, irritable bowel 		syndrome, inflammatory bowel 			disease, easy fullness</a:t>
            </a:r>
          </a:p>
          <a:p>
            <a:r>
              <a:rPr lang="en-US" sz="2800" dirty="0"/>
              <a:t>*Frequent or prolonged infections- viral illness that lasts weeks not days, chronic sinus or skin infection</a:t>
            </a:r>
          </a:p>
          <a:p>
            <a:r>
              <a:rPr lang="en-US" sz="2800" dirty="0"/>
              <a:t>*Respiratory- hard to control</a:t>
            </a:r>
          </a:p>
          <a:p>
            <a:r>
              <a:rPr lang="en-US" sz="2800" dirty="0"/>
              <a:t>asthma and allergies, unexplained</a:t>
            </a:r>
          </a:p>
          <a:p>
            <a:r>
              <a:rPr lang="en-US" sz="2800" dirty="0"/>
              <a:t>cough, shortness of breath</a:t>
            </a:r>
          </a:p>
        </p:txBody>
      </p:sp>
      <p:pic>
        <p:nvPicPr>
          <p:cNvPr id="5123" name="Picture 3" descr="C:\Users\dr.amy\AppData\Local\Microsoft\Windows\INetCache\IE\KERLJAP0\stomach_pain_woman_QA-150x1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198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r.amy\AppData\Local\Microsoft\Windows\INetCache\IE\H42OZMVE\lungs[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648200"/>
            <a:ext cx="2133600" cy="2093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6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752600"/>
          </a:xfrm>
        </p:spPr>
        <p:txBody>
          <a:bodyPr/>
          <a:lstStyle/>
          <a:p>
            <a:r>
              <a:rPr lang="en-US" dirty="0"/>
              <a:t>Physical effects of abuse</a:t>
            </a:r>
            <a:br>
              <a:rPr lang="en-US" dirty="0"/>
            </a:br>
            <a:r>
              <a:rPr lang="en-US" dirty="0"/>
              <a:t>Emotional/spiritual abuse</a:t>
            </a:r>
          </a:p>
        </p:txBody>
      </p:sp>
      <p:sp>
        <p:nvSpPr>
          <p:cNvPr id="3" name="Text Placeholder 2"/>
          <p:cNvSpPr>
            <a:spLocks noGrp="1"/>
          </p:cNvSpPr>
          <p:nvPr>
            <p:ph type="body" idx="1"/>
          </p:nvPr>
        </p:nvSpPr>
        <p:spPr>
          <a:xfrm>
            <a:off x="533400" y="2209800"/>
            <a:ext cx="7772400" cy="4267200"/>
          </a:xfrm>
        </p:spPr>
        <p:txBody>
          <a:bodyPr>
            <a:normAutofit lnSpcReduction="10000"/>
          </a:bodyPr>
          <a:lstStyle/>
          <a:p>
            <a:r>
              <a:rPr lang="en-US" sz="2800" dirty="0"/>
              <a:t>*Neurologic- chronic headaches and migraines, dizziness, loss of balance and falls, confusion, brain fog/forgetfulness, numbness, multiple sclerosis, insomnia, clumsiness</a:t>
            </a:r>
          </a:p>
          <a:p>
            <a:r>
              <a:rPr lang="en-US" sz="2800" dirty="0"/>
              <a:t>*Heart- palpitations, abnormal heart rate, difficulty regulating blood pressure, heart attack, fainting</a:t>
            </a:r>
          </a:p>
          <a:p>
            <a:r>
              <a:rPr lang="en-US" sz="2800" dirty="0"/>
              <a:t>*Reproductive- lack of interest, difficulty or inability to orgasm, impotence, irregular periods, infertility, painful periods</a:t>
            </a:r>
          </a:p>
        </p:txBody>
      </p:sp>
      <p:pic>
        <p:nvPicPr>
          <p:cNvPr id="4098" name="Picture 2" descr="C:\Users\dr.amy\AppData\Local\Microsoft\Windows\INetCache\IE\LKUTE06A\titul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6968" y="3429000"/>
            <a:ext cx="1488908"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458200" cy="1752600"/>
          </a:xfrm>
        </p:spPr>
        <p:txBody>
          <a:bodyPr/>
          <a:lstStyle/>
          <a:p>
            <a:r>
              <a:rPr lang="en-US" dirty="0"/>
              <a:t>Physical effects of abuse</a:t>
            </a:r>
            <a:br>
              <a:rPr lang="en-US" dirty="0"/>
            </a:br>
            <a:r>
              <a:rPr lang="en-US" dirty="0"/>
              <a:t>Emotional/spiritual abuse</a:t>
            </a:r>
          </a:p>
        </p:txBody>
      </p:sp>
      <p:sp>
        <p:nvSpPr>
          <p:cNvPr id="3" name="Text Placeholder 2"/>
          <p:cNvSpPr>
            <a:spLocks noGrp="1"/>
          </p:cNvSpPr>
          <p:nvPr>
            <p:ph type="body" idx="1"/>
          </p:nvPr>
        </p:nvSpPr>
        <p:spPr>
          <a:xfrm>
            <a:off x="685800" y="1905000"/>
            <a:ext cx="7772400" cy="4724400"/>
          </a:xfrm>
        </p:spPr>
        <p:txBody>
          <a:bodyPr>
            <a:normAutofit/>
          </a:bodyPr>
          <a:lstStyle/>
          <a:p>
            <a:r>
              <a:rPr lang="en-US" sz="2800" dirty="0"/>
              <a:t>*Urinary- frequency, urgency, bladder pain without infection, interstitial cystitis</a:t>
            </a:r>
          </a:p>
          <a:p>
            <a:r>
              <a:rPr lang="en-US" sz="2800" dirty="0"/>
              <a:t>*General- exhaustion, chronic fatigue syndrome, muscle pain and spasm,</a:t>
            </a:r>
          </a:p>
          <a:p>
            <a:r>
              <a:rPr lang="en-US" sz="2800" dirty="0"/>
              <a:t>joint pain and swelling, excessive</a:t>
            </a:r>
          </a:p>
          <a:p>
            <a:r>
              <a:rPr lang="en-US" sz="2800" dirty="0"/>
              <a:t>weight gain or loss, easy bruising, hypothyroidism, abnormal glucose</a:t>
            </a:r>
          </a:p>
          <a:p>
            <a:r>
              <a:rPr lang="en-US" sz="2800" dirty="0"/>
              <a:t>*Psychiatric- depression, anxiety, panic attacks, nightmares, post traumatic stress syndrome, impulsivity, cravings/addiction</a:t>
            </a:r>
          </a:p>
        </p:txBody>
      </p:sp>
      <p:pic>
        <p:nvPicPr>
          <p:cNvPr id="3074" name="Picture 2" descr="C:\Users\dr.amy\AppData\Local\Microsoft\Windows\INetCache\IE\3R8M1DC1\Misscalimero137664677969_gro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124200"/>
            <a:ext cx="2360177"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09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01000" cy="1524000"/>
          </a:xfrm>
        </p:spPr>
        <p:txBody>
          <a:bodyPr/>
          <a:lstStyle/>
          <a:p>
            <a:r>
              <a:rPr lang="en-US" dirty="0"/>
              <a:t>How non-</a:t>
            </a:r>
            <a:r>
              <a:rPr lang="en-US" dirty="0" err="1"/>
              <a:t>physcial</a:t>
            </a:r>
            <a:r>
              <a:rPr lang="en-US" dirty="0"/>
              <a:t> abuse effects the body</a:t>
            </a:r>
          </a:p>
        </p:txBody>
      </p:sp>
      <p:sp>
        <p:nvSpPr>
          <p:cNvPr id="3" name="Text Placeholder 2"/>
          <p:cNvSpPr>
            <a:spLocks noGrp="1"/>
          </p:cNvSpPr>
          <p:nvPr>
            <p:ph type="body" idx="1"/>
          </p:nvPr>
        </p:nvSpPr>
        <p:spPr>
          <a:xfrm>
            <a:off x="762000" y="2057400"/>
            <a:ext cx="7467600" cy="4267200"/>
          </a:xfrm>
        </p:spPr>
        <p:txBody>
          <a:bodyPr>
            <a:normAutofit/>
          </a:bodyPr>
          <a:lstStyle/>
          <a:p>
            <a:pPr algn="ctr"/>
            <a:r>
              <a:rPr lang="en-US" sz="5400" dirty="0"/>
              <a:t>It is </a:t>
            </a:r>
            <a:r>
              <a:rPr lang="en-US" sz="5400" b="1" u="sng" dirty="0">
                <a:solidFill>
                  <a:schemeClr val="accent2"/>
                </a:solidFill>
              </a:rPr>
              <a:t>NOT</a:t>
            </a:r>
          </a:p>
          <a:p>
            <a:pPr algn="ctr"/>
            <a:r>
              <a:rPr lang="en-US" sz="5400" dirty="0"/>
              <a:t>“in your head”!</a:t>
            </a:r>
          </a:p>
          <a:p>
            <a:pPr algn="ctr"/>
            <a:r>
              <a:rPr lang="en-US" sz="5400" dirty="0"/>
              <a:t>It </a:t>
            </a:r>
            <a:r>
              <a:rPr lang="en-US" sz="5400" b="1" u="sng" dirty="0">
                <a:solidFill>
                  <a:schemeClr val="accent6">
                    <a:lumMod val="40000"/>
                    <a:lumOff val="60000"/>
                  </a:schemeClr>
                </a:solidFill>
              </a:rPr>
              <a:t>IS </a:t>
            </a:r>
          </a:p>
          <a:p>
            <a:pPr algn="ctr"/>
            <a:r>
              <a:rPr lang="en-US" sz="5400" dirty="0"/>
              <a:t>in your body!</a:t>
            </a:r>
          </a:p>
        </p:txBody>
      </p:sp>
    </p:spTree>
    <p:extLst>
      <p:ext uri="{BB962C8B-B14F-4D97-AF65-F5344CB8AC3E}">
        <p14:creationId xmlns:p14="http://schemas.microsoft.com/office/powerpoint/2010/main" val="3000286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r.amy\AppData\Local\Microsoft\Windows\INetCache\IE\08YJ38Q1\220px-Norepinephrine_structure.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539" y="1143000"/>
            <a:ext cx="5175461"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r.amy\AppData\Local\Microsoft\Windows\INetCache\IE\3R8M1DC1\1200px-GABA[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87800"/>
            <a:ext cx="7162800" cy="238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3400" y="228600"/>
            <a:ext cx="8001000" cy="1524000"/>
          </a:xfrm>
        </p:spPr>
        <p:txBody>
          <a:bodyPr/>
          <a:lstStyle/>
          <a:p>
            <a:r>
              <a:rPr lang="en-US" dirty="0"/>
              <a:t>How non-</a:t>
            </a:r>
            <a:r>
              <a:rPr lang="en-US" dirty="0" err="1"/>
              <a:t>physcial</a:t>
            </a:r>
            <a:r>
              <a:rPr lang="en-US" dirty="0"/>
              <a:t> abuse effects the body</a:t>
            </a:r>
          </a:p>
        </p:txBody>
      </p:sp>
      <p:sp>
        <p:nvSpPr>
          <p:cNvPr id="3" name="Text Placeholder 2"/>
          <p:cNvSpPr>
            <a:spLocks noGrp="1"/>
          </p:cNvSpPr>
          <p:nvPr>
            <p:ph type="body" idx="1"/>
          </p:nvPr>
        </p:nvSpPr>
        <p:spPr>
          <a:xfrm>
            <a:off x="685800" y="1752600"/>
            <a:ext cx="7924800" cy="5105400"/>
          </a:xfrm>
        </p:spPr>
        <p:txBody>
          <a:bodyPr>
            <a:noAutofit/>
          </a:bodyPr>
          <a:lstStyle/>
          <a:p>
            <a:r>
              <a:rPr lang="en-US" sz="2700" dirty="0"/>
              <a:t>*Uses up essential neurotransmitters like norepinephrine, serotonin, dopamine, and GABA- essential for mood, but also essential for:</a:t>
            </a:r>
          </a:p>
          <a:p>
            <a:r>
              <a:rPr lang="en-US" sz="2700" dirty="0"/>
              <a:t>	-bowel and gut function</a:t>
            </a:r>
          </a:p>
          <a:p>
            <a:r>
              <a:rPr lang="en-US" sz="2700" dirty="0"/>
              <a:t>	-memory</a:t>
            </a:r>
          </a:p>
          <a:p>
            <a:r>
              <a:rPr lang="en-US" sz="2700" dirty="0"/>
              <a:t>	-energy</a:t>
            </a:r>
          </a:p>
          <a:p>
            <a:r>
              <a:rPr lang="en-US" sz="2700" dirty="0"/>
              <a:t>	-appetite</a:t>
            </a:r>
          </a:p>
          <a:p>
            <a:r>
              <a:rPr lang="en-US" sz="2700" dirty="0"/>
              <a:t>	-sex drive</a:t>
            </a:r>
          </a:p>
          <a:p>
            <a:r>
              <a:rPr lang="en-US" sz="2700" dirty="0"/>
              <a:t>	-blood clot formation</a:t>
            </a:r>
          </a:p>
          <a:p>
            <a:r>
              <a:rPr lang="en-US" sz="2700" dirty="0"/>
              <a:t>	-pain regulation</a:t>
            </a:r>
          </a:p>
        </p:txBody>
      </p:sp>
      <p:sp>
        <p:nvSpPr>
          <p:cNvPr id="4" name="AutoShape 2" descr="Image result for chemical structure of norepinephrine"/>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4578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14482</TotalTime>
  <Words>1834</Words>
  <Application>Microsoft Office PowerPoint</Application>
  <PresentationFormat>On-screen Show (4:3)</PresentationFormat>
  <Paragraphs>190</Paragraphs>
  <Slides>22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Lucida Sans</vt:lpstr>
      <vt:lpstr>Wingdings</vt:lpstr>
      <vt:lpstr>Wingdings 2</vt:lpstr>
      <vt:lpstr>Wingdings 3</vt:lpstr>
      <vt:lpstr>Apex</vt:lpstr>
      <vt:lpstr>The physical effects of abuse</vt:lpstr>
      <vt:lpstr>Mind, Body, Spirit</vt:lpstr>
      <vt:lpstr>Physical effects of abuse Physical abuse</vt:lpstr>
      <vt:lpstr>Physical effects of abuse Sexual abuse</vt:lpstr>
      <vt:lpstr>Physical effects of abuse Emotional/spiritual abuse</vt:lpstr>
      <vt:lpstr>Physical effects of abuse Emotional/spiritual abuse</vt:lpstr>
      <vt:lpstr>Physical effects of abuse Emotional/spiritual abuse</vt:lpstr>
      <vt:lpstr>How non-physcial abuse effects the body</vt:lpstr>
      <vt:lpstr>How non-physcial abuse effects the body</vt:lpstr>
      <vt:lpstr>How non-physcial abuse effects the body</vt:lpstr>
      <vt:lpstr>How non-physcial abuse effects the body</vt:lpstr>
      <vt:lpstr>How non-physcial abuse effects the body</vt:lpstr>
      <vt:lpstr>Healing First things first</vt:lpstr>
      <vt:lpstr>Healing First things first</vt:lpstr>
      <vt:lpstr>Healing Behavioral Changes</vt:lpstr>
      <vt:lpstr>Healing Behavioral Changes</vt:lpstr>
      <vt:lpstr>Healing-Supplements Always consult a physician first</vt:lpstr>
      <vt:lpstr>Healing-Supplements Always consult a physician first</vt:lpstr>
      <vt:lpstr>Healing Over the Counters</vt:lpstr>
      <vt:lpstr>Healing OTCs</vt:lpstr>
      <vt:lpstr>Healing-Prescriptions When more is needed</vt:lpstr>
      <vt:lpstr>Healing-Prescriptions When more is needed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Bruton</dc:creator>
  <cp:lastModifiedBy>sandrafpierce@aol.com</cp:lastModifiedBy>
  <cp:revision>92</cp:revision>
  <dcterms:created xsi:type="dcterms:W3CDTF">2019-05-04T23:12:58Z</dcterms:created>
  <dcterms:modified xsi:type="dcterms:W3CDTF">2021-04-21T13:36:09Z</dcterms:modified>
</cp:coreProperties>
</file>