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7" r:id="rId2"/>
    <p:sldId id="258" r:id="rId3"/>
    <p:sldId id="259" r:id="rId4"/>
    <p:sldId id="260" r:id="rId5"/>
    <p:sldId id="263" r:id="rId6"/>
    <p:sldId id="261" r:id="rId7"/>
    <p:sldId id="262"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3478"/>
  </p:normalViewPr>
  <p:slideViewPr>
    <p:cSldViewPr snapToGrid="0" snapToObjects="1">
      <p:cViewPr varScale="1">
        <p:scale>
          <a:sx n="72" d="100"/>
          <a:sy n="72" d="100"/>
        </p:scale>
        <p:origin x="636" y="78"/>
      </p:cViewPr>
      <p:guideLst/>
    </p:cSldViewPr>
  </p:slideViewPr>
  <p:notesTextViewPr>
    <p:cViewPr>
      <p:scale>
        <a:sx n="1" d="1"/>
        <a:sy n="1" d="1"/>
      </p:scale>
      <p:origin x="0" y="0"/>
    </p:cViewPr>
  </p:notesTextViewPr>
  <p:notesViewPr>
    <p:cSldViewPr snapToGrid="0" snapToObjects="1">
      <p:cViewPr>
        <p:scale>
          <a:sx n="139" d="100"/>
          <a:sy n="139" d="100"/>
        </p:scale>
        <p:origin x="1096"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BFA9E8F-A05B-C84A-9DD6-BAC9E6B80E02}" type="datetimeFigureOut">
              <a:rPr lang="en-US" smtClean="0"/>
              <a:t>5/1/2021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08C4730-1467-354E-8683-5065DC3179D3}" type="slidenum">
              <a:rPr lang="en-US" smtClean="0"/>
              <a:t>‹#›</a:t>
            </a:fld>
            <a:endParaRPr lang="en-US"/>
          </a:p>
        </p:txBody>
      </p:sp>
    </p:spTree>
    <p:extLst>
      <p:ext uri="{BB962C8B-B14F-4D97-AF65-F5344CB8AC3E}">
        <p14:creationId xmlns:p14="http://schemas.microsoft.com/office/powerpoint/2010/main" val="220704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550" y="747713"/>
            <a:ext cx="6704013" cy="3770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8C4730-1467-354E-8683-5065DC3179D3}" type="slidenum">
              <a:rPr lang="en-US" smtClean="0"/>
              <a:t>6</a:t>
            </a:fld>
            <a:endParaRPr lang="en-US"/>
          </a:p>
        </p:txBody>
      </p:sp>
    </p:spTree>
    <p:extLst>
      <p:ext uri="{BB962C8B-B14F-4D97-AF65-F5344CB8AC3E}">
        <p14:creationId xmlns:p14="http://schemas.microsoft.com/office/powerpoint/2010/main" val="317097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Discussion</a:t>
            </a:r>
            <a:r>
              <a:rPr lang="en-US" dirty="0">
                <a:latin typeface="Times New Roman" panose="02020603050405020304" pitchFamily="18" charset="0"/>
                <a:ea typeface="Calibri" panose="020F0502020204030204" pitchFamily="34" charset="0"/>
                <a:cs typeface="Times New Roman" panose="02020603050405020304" pitchFamily="18" charset="0"/>
              </a:rPr>
              <a:t>: transforming from world of my abuser telling me what to do to world of God’s guidance guiding me, instructing me how to live.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08C4730-1467-354E-8683-5065DC3179D3}" type="slidenum">
              <a:rPr lang="en-US" smtClean="0"/>
              <a:t>7</a:t>
            </a:fld>
            <a:endParaRPr lang="en-US"/>
          </a:p>
        </p:txBody>
      </p:sp>
    </p:spTree>
    <p:extLst>
      <p:ext uri="{BB962C8B-B14F-4D97-AF65-F5344CB8AC3E}">
        <p14:creationId xmlns:p14="http://schemas.microsoft.com/office/powerpoint/2010/main" val="385486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5808-3033-694D-AA07-A8ABBB8E3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7A907C-DDA3-6E49-9310-FBDA514B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B1A927-DE93-F945-92BF-8930008B898E}"/>
              </a:ext>
            </a:extLst>
          </p:cNvPr>
          <p:cNvSpPr>
            <a:spLocks noGrp="1"/>
          </p:cNvSpPr>
          <p:nvPr>
            <p:ph type="dt" sz="half" idx="10"/>
          </p:nvPr>
        </p:nvSpPr>
        <p:spPr/>
        <p:txBody>
          <a:bodyPr/>
          <a:lstStyle/>
          <a:p>
            <a:fld id="{D32BAEE4-52C7-614D-A9E9-917BE8BA0FA6}" type="datetimeFigureOut">
              <a:rPr lang="en-US" smtClean="0"/>
              <a:t>5/1/2021</a:t>
            </a:fld>
            <a:endParaRPr lang="en-US"/>
          </a:p>
        </p:txBody>
      </p:sp>
      <p:sp>
        <p:nvSpPr>
          <p:cNvPr id="5" name="Footer Placeholder 4">
            <a:extLst>
              <a:ext uri="{FF2B5EF4-FFF2-40B4-BE49-F238E27FC236}">
                <a16:creationId xmlns:a16="http://schemas.microsoft.com/office/drawing/2014/main" id="{C5CDB5D4-5CBA-8042-BED6-7BE4834C3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23F25-EFFF-AF44-B4E2-C2D1DE6A0FBB}"/>
              </a:ext>
            </a:extLst>
          </p:cNvPr>
          <p:cNvSpPr>
            <a:spLocks noGrp="1"/>
          </p:cNvSpPr>
          <p:nvPr>
            <p:ph type="sldNum" sz="quarter" idx="12"/>
          </p:nvPr>
        </p:nvSpPr>
        <p:spPr/>
        <p:txBody>
          <a:bodyPr/>
          <a:lstStyle/>
          <a:p>
            <a:fld id="{67DC03F7-34E8-DA4A-8D45-B97C6DAD96F2}" type="slidenum">
              <a:rPr lang="en-US" smtClean="0"/>
              <a:t>‹#›</a:t>
            </a:fld>
            <a:endParaRPr lang="en-US"/>
          </a:p>
        </p:txBody>
      </p:sp>
    </p:spTree>
    <p:extLst>
      <p:ext uri="{BB962C8B-B14F-4D97-AF65-F5344CB8AC3E}">
        <p14:creationId xmlns:p14="http://schemas.microsoft.com/office/powerpoint/2010/main" val="127363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6610-DB9C-E54A-9173-BD0713AED7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1A1E3-4410-C140-96A8-DED47C5A30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C2327-6A0E-E644-9DA5-A5EFE7E8EB27}"/>
              </a:ext>
            </a:extLst>
          </p:cNvPr>
          <p:cNvSpPr>
            <a:spLocks noGrp="1"/>
          </p:cNvSpPr>
          <p:nvPr>
            <p:ph type="dt" sz="half" idx="10"/>
          </p:nvPr>
        </p:nvSpPr>
        <p:spPr/>
        <p:txBody>
          <a:bodyPr/>
          <a:lstStyle/>
          <a:p>
            <a:fld id="{D32BAEE4-52C7-614D-A9E9-917BE8BA0FA6}" type="datetimeFigureOut">
              <a:rPr lang="en-US" smtClean="0"/>
              <a:t>5/1/2021</a:t>
            </a:fld>
            <a:endParaRPr lang="en-US"/>
          </a:p>
        </p:txBody>
      </p:sp>
      <p:sp>
        <p:nvSpPr>
          <p:cNvPr id="5" name="Footer Placeholder 4">
            <a:extLst>
              <a:ext uri="{FF2B5EF4-FFF2-40B4-BE49-F238E27FC236}">
                <a16:creationId xmlns:a16="http://schemas.microsoft.com/office/drawing/2014/main" id="{A0B6162A-1AE7-8E44-ACAB-B4B10EC7D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88837-B69D-094E-9324-B17C63D2096D}"/>
              </a:ext>
            </a:extLst>
          </p:cNvPr>
          <p:cNvSpPr>
            <a:spLocks noGrp="1"/>
          </p:cNvSpPr>
          <p:nvPr>
            <p:ph type="sldNum" sz="quarter" idx="12"/>
          </p:nvPr>
        </p:nvSpPr>
        <p:spPr/>
        <p:txBody>
          <a:bodyPr/>
          <a:lstStyle/>
          <a:p>
            <a:fld id="{67DC03F7-34E8-DA4A-8D45-B97C6DAD96F2}" type="slidenum">
              <a:rPr lang="en-US" smtClean="0"/>
              <a:t>‹#›</a:t>
            </a:fld>
            <a:endParaRPr lang="en-US"/>
          </a:p>
        </p:txBody>
      </p:sp>
    </p:spTree>
    <p:extLst>
      <p:ext uri="{BB962C8B-B14F-4D97-AF65-F5344CB8AC3E}">
        <p14:creationId xmlns:p14="http://schemas.microsoft.com/office/powerpoint/2010/main" val="177591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7B8EA2-8F56-2241-AE3B-DD45EE70F2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77C741-A58A-A945-947B-B8377CDEA1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125F3-EA6D-384C-B3C8-B6FF9D8D4B5E}"/>
              </a:ext>
            </a:extLst>
          </p:cNvPr>
          <p:cNvSpPr>
            <a:spLocks noGrp="1"/>
          </p:cNvSpPr>
          <p:nvPr>
            <p:ph type="dt" sz="half" idx="10"/>
          </p:nvPr>
        </p:nvSpPr>
        <p:spPr/>
        <p:txBody>
          <a:bodyPr/>
          <a:lstStyle/>
          <a:p>
            <a:fld id="{D32BAEE4-52C7-614D-A9E9-917BE8BA0FA6}" type="datetimeFigureOut">
              <a:rPr lang="en-US" smtClean="0"/>
              <a:t>5/1/2021</a:t>
            </a:fld>
            <a:endParaRPr lang="en-US"/>
          </a:p>
        </p:txBody>
      </p:sp>
      <p:sp>
        <p:nvSpPr>
          <p:cNvPr id="5" name="Footer Placeholder 4">
            <a:extLst>
              <a:ext uri="{FF2B5EF4-FFF2-40B4-BE49-F238E27FC236}">
                <a16:creationId xmlns:a16="http://schemas.microsoft.com/office/drawing/2014/main" id="{4EC704D1-3249-E049-AC5D-5B918F87E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F91871-DB78-C843-88F6-6BABE09542EC}"/>
              </a:ext>
            </a:extLst>
          </p:cNvPr>
          <p:cNvSpPr>
            <a:spLocks noGrp="1"/>
          </p:cNvSpPr>
          <p:nvPr>
            <p:ph type="sldNum" sz="quarter" idx="12"/>
          </p:nvPr>
        </p:nvSpPr>
        <p:spPr/>
        <p:txBody>
          <a:bodyPr/>
          <a:lstStyle/>
          <a:p>
            <a:fld id="{67DC03F7-34E8-DA4A-8D45-B97C6DAD96F2}" type="slidenum">
              <a:rPr lang="en-US" smtClean="0"/>
              <a:t>‹#›</a:t>
            </a:fld>
            <a:endParaRPr lang="en-US"/>
          </a:p>
        </p:txBody>
      </p:sp>
    </p:spTree>
    <p:extLst>
      <p:ext uri="{BB962C8B-B14F-4D97-AF65-F5344CB8AC3E}">
        <p14:creationId xmlns:p14="http://schemas.microsoft.com/office/powerpoint/2010/main" val="3236504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87C3-6FD6-434B-ACDF-2A15065C1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630F83-8D2C-3649-A73B-FD39FE4DE6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21D4D-525E-5644-B57E-0A419E614453}"/>
              </a:ext>
            </a:extLst>
          </p:cNvPr>
          <p:cNvSpPr>
            <a:spLocks noGrp="1"/>
          </p:cNvSpPr>
          <p:nvPr>
            <p:ph type="dt" sz="half" idx="10"/>
          </p:nvPr>
        </p:nvSpPr>
        <p:spPr/>
        <p:txBody>
          <a:bodyPr/>
          <a:lstStyle/>
          <a:p>
            <a:fld id="{D32BAEE4-52C7-614D-A9E9-917BE8BA0FA6}" type="datetimeFigureOut">
              <a:rPr lang="en-US" smtClean="0"/>
              <a:t>5/1/2021</a:t>
            </a:fld>
            <a:endParaRPr lang="en-US"/>
          </a:p>
        </p:txBody>
      </p:sp>
      <p:sp>
        <p:nvSpPr>
          <p:cNvPr id="5" name="Footer Placeholder 4">
            <a:extLst>
              <a:ext uri="{FF2B5EF4-FFF2-40B4-BE49-F238E27FC236}">
                <a16:creationId xmlns:a16="http://schemas.microsoft.com/office/drawing/2014/main" id="{39E8A0C0-389A-6345-992A-D473178A1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91B42-03B9-CE48-8817-D3326F2E460E}"/>
              </a:ext>
            </a:extLst>
          </p:cNvPr>
          <p:cNvSpPr>
            <a:spLocks noGrp="1"/>
          </p:cNvSpPr>
          <p:nvPr>
            <p:ph type="sldNum" sz="quarter" idx="12"/>
          </p:nvPr>
        </p:nvSpPr>
        <p:spPr/>
        <p:txBody>
          <a:bodyPr/>
          <a:lstStyle/>
          <a:p>
            <a:fld id="{67DC03F7-34E8-DA4A-8D45-B97C6DAD96F2}" type="slidenum">
              <a:rPr lang="en-US" smtClean="0"/>
              <a:t>‹#›</a:t>
            </a:fld>
            <a:endParaRPr lang="en-US"/>
          </a:p>
        </p:txBody>
      </p:sp>
    </p:spTree>
    <p:extLst>
      <p:ext uri="{BB962C8B-B14F-4D97-AF65-F5344CB8AC3E}">
        <p14:creationId xmlns:p14="http://schemas.microsoft.com/office/powerpoint/2010/main" val="227965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D905-7B88-C743-AF60-AE1359B2F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A2C8D5-B14B-DD4B-83F6-409EB30B2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D1535C-374D-CD4F-8596-BCB5EA634E1D}"/>
              </a:ext>
            </a:extLst>
          </p:cNvPr>
          <p:cNvSpPr>
            <a:spLocks noGrp="1"/>
          </p:cNvSpPr>
          <p:nvPr>
            <p:ph type="dt" sz="half" idx="10"/>
          </p:nvPr>
        </p:nvSpPr>
        <p:spPr/>
        <p:txBody>
          <a:bodyPr/>
          <a:lstStyle/>
          <a:p>
            <a:fld id="{D32BAEE4-52C7-614D-A9E9-917BE8BA0FA6}" type="datetimeFigureOut">
              <a:rPr lang="en-US" smtClean="0"/>
              <a:t>5/1/2021</a:t>
            </a:fld>
            <a:endParaRPr lang="en-US"/>
          </a:p>
        </p:txBody>
      </p:sp>
      <p:sp>
        <p:nvSpPr>
          <p:cNvPr id="5" name="Footer Placeholder 4">
            <a:extLst>
              <a:ext uri="{FF2B5EF4-FFF2-40B4-BE49-F238E27FC236}">
                <a16:creationId xmlns:a16="http://schemas.microsoft.com/office/drawing/2014/main" id="{61F16620-CFA7-044D-9096-ACD3228AA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6E9FC-0972-494C-8BC0-89E7249F8D45}"/>
              </a:ext>
            </a:extLst>
          </p:cNvPr>
          <p:cNvSpPr>
            <a:spLocks noGrp="1"/>
          </p:cNvSpPr>
          <p:nvPr>
            <p:ph type="sldNum" sz="quarter" idx="12"/>
          </p:nvPr>
        </p:nvSpPr>
        <p:spPr/>
        <p:txBody>
          <a:bodyPr/>
          <a:lstStyle/>
          <a:p>
            <a:fld id="{67DC03F7-34E8-DA4A-8D45-B97C6DAD96F2}" type="slidenum">
              <a:rPr lang="en-US" smtClean="0"/>
              <a:t>‹#›</a:t>
            </a:fld>
            <a:endParaRPr lang="en-US"/>
          </a:p>
        </p:txBody>
      </p:sp>
    </p:spTree>
    <p:extLst>
      <p:ext uri="{BB962C8B-B14F-4D97-AF65-F5344CB8AC3E}">
        <p14:creationId xmlns:p14="http://schemas.microsoft.com/office/powerpoint/2010/main" val="221303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5205-B1B3-0D47-9911-61E28752EE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3C253-0EEE-5A48-8F00-6CEC627E17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3B0B4C-2CC7-DA4B-AAD8-CD9AF589CF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8DF4BE-69A5-8C48-872D-E25E5CF0473F}"/>
              </a:ext>
            </a:extLst>
          </p:cNvPr>
          <p:cNvSpPr>
            <a:spLocks noGrp="1"/>
          </p:cNvSpPr>
          <p:nvPr>
            <p:ph type="dt" sz="half" idx="10"/>
          </p:nvPr>
        </p:nvSpPr>
        <p:spPr/>
        <p:txBody>
          <a:bodyPr/>
          <a:lstStyle/>
          <a:p>
            <a:fld id="{D32BAEE4-52C7-614D-A9E9-917BE8BA0FA6}" type="datetimeFigureOut">
              <a:rPr lang="en-US" smtClean="0"/>
              <a:t>5/1/2021</a:t>
            </a:fld>
            <a:endParaRPr lang="en-US"/>
          </a:p>
        </p:txBody>
      </p:sp>
      <p:sp>
        <p:nvSpPr>
          <p:cNvPr id="6" name="Footer Placeholder 5">
            <a:extLst>
              <a:ext uri="{FF2B5EF4-FFF2-40B4-BE49-F238E27FC236}">
                <a16:creationId xmlns:a16="http://schemas.microsoft.com/office/drawing/2014/main" id="{8C976F55-775C-594D-88C8-A45B2DF3E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44564-6D9D-844F-9B87-6A9677471044}"/>
              </a:ext>
            </a:extLst>
          </p:cNvPr>
          <p:cNvSpPr>
            <a:spLocks noGrp="1"/>
          </p:cNvSpPr>
          <p:nvPr>
            <p:ph type="sldNum" sz="quarter" idx="12"/>
          </p:nvPr>
        </p:nvSpPr>
        <p:spPr/>
        <p:txBody>
          <a:bodyPr/>
          <a:lstStyle/>
          <a:p>
            <a:fld id="{67DC03F7-34E8-DA4A-8D45-B97C6DAD96F2}" type="slidenum">
              <a:rPr lang="en-US" smtClean="0"/>
              <a:t>‹#›</a:t>
            </a:fld>
            <a:endParaRPr lang="en-US"/>
          </a:p>
        </p:txBody>
      </p:sp>
    </p:spTree>
    <p:extLst>
      <p:ext uri="{BB962C8B-B14F-4D97-AF65-F5344CB8AC3E}">
        <p14:creationId xmlns:p14="http://schemas.microsoft.com/office/powerpoint/2010/main" val="265608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CD2C1-E3AC-FB4E-9277-4CD8110C46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516EFE-EE99-7641-A100-3A5299C76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800BC3-7812-434B-BD6C-F4A06A5D0A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D6E1A-A3E3-2E47-9198-D1E31BC54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1B7127-AD57-204B-AC0A-3C49F7CD5E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F725DF-3E0C-8443-A8FB-DAC29AEAFE1D}"/>
              </a:ext>
            </a:extLst>
          </p:cNvPr>
          <p:cNvSpPr>
            <a:spLocks noGrp="1"/>
          </p:cNvSpPr>
          <p:nvPr>
            <p:ph type="dt" sz="half" idx="10"/>
          </p:nvPr>
        </p:nvSpPr>
        <p:spPr/>
        <p:txBody>
          <a:bodyPr/>
          <a:lstStyle/>
          <a:p>
            <a:fld id="{D32BAEE4-52C7-614D-A9E9-917BE8BA0FA6}" type="datetimeFigureOut">
              <a:rPr lang="en-US" smtClean="0"/>
              <a:t>5/1/2021</a:t>
            </a:fld>
            <a:endParaRPr lang="en-US"/>
          </a:p>
        </p:txBody>
      </p:sp>
      <p:sp>
        <p:nvSpPr>
          <p:cNvPr id="8" name="Footer Placeholder 7">
            <a:extLst>
              <a:ext uri="{FF2B5EF4-FFF2-40B4-BE49-F238E27FC236}">
                <a16:creationId xmlns:a16="http://schemas.microsoft.com/office/drawing/2014/main" id="{A6054E76-C66C-2B4E-9286-B66503D326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86702-DC71-AF4F-B999-41767ED21E7D}"/>
              </a:ext>
            </a:extLst>
          </p:cNvPr>
          <p:cNvSpPr>
            <a:spLocks noGrp="1"/>
          </p:cNvSpPr>
          <p:nvPr>
            <p:ph type="sldNum" sz="quarter" idx="12"/>
          </p:nvPr>
        </p:nvSpPr>
        <p:spPr/>
        <p:txBody>
          <a:bodyPr/>
          <a:lstStyle/>
          <a:p>
            <a:fld id="{67DC03F7-34E8-DA4A-8D45-B97C6DAD96F2}" type="slidenum">
              <a:rPr lang="en-US" smtClean="0"/>
              <a:t>‹#›</a:t>
            </a:fld>
            <a:endParaRPr lang="en-US"/>
          </a:p>
        </p:txBody>
      </p:sp>
    </p:spTree>
    <p:extLst>
      <p:ext uri="{BB962C8B-B14F-4D97-AF65-F5344CB8AC3E}">
        <p14:creationId xmlns:p14="http://schemas.microsoft.com/office/powerpoint/2010/main" val="50334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D124-FBEB-FA4A-80F1-67F4929B11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1C2CD7-DE70-6540-B0B1-30A9F06FE78A}"/>
              </a:ext>
            </a:extLst>
          </p:cNvPr>
          <p:cNvSpPr>
            <a:spLocks noGrp="1"/>
          </p:cNvSpPr>
          <p:nvPr>
            <p:ph type="dt" sz="half" idx="10"/>
          </p:nvPr>
        </p:nvSpPr>
        <p:spPr/>
        <p:txBody>
          <a:bodyPr/>
          <a:lstStyle/>
          <a:p>
            <a:fld id="{D32BAEE4-52C7-614D-A9E9-917BE8BA0FA6}" type="datetimeFigureOut">
              <a:rPr lang="en-US" smtClean="0"/>
              <a:t>5/1/2021</a:t>
            </a:fld>
            <a:endParaRPr lang="en-US"/>
          </a:p>
        </p:txBody>
      </p:sp>
      <p:sp>
        <p:nvSpPr>
          <p:cNvPr id="4" name="Footer Placeholder 3">
            <a:extLst>
              <a:ext uri="{FF2B5EF4-FFF2-40B4-BE49-F238E27FC236}">
                <a16:creationId xmlns:a16="http://schemas.microsoft.com/office/drawing/2014/main" id="{EA87B2FF-9BC5-0F4C-BCE3-38EFD82DF6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5E8ED0-9639-0746-90C4-0E1138A36051}"/>
              </a:ext>
            </a:extLst>
          </p:cNvPr>
          <p:cNvSpPr>
            <a:spLocks noGrp="1"/>
          </p:cNvSpPr>
          <p:nvPr>
            <p:ph type="sldNum" sz="quarter" idx="12"/>
          </p:nvPr>
        </p:nvSpPr>
        <p:spPr/>
        <p:txBody>
          <a:bodyPr/>
          <a:lstStyle/>
          <a:p>
            <a:fld id="{67DC03F7-34E8-DA4A-8D45-B97C6DAD96F2}" type="slidenum">
              <a:rPr lang="en-US" smtClean="0"/>
              <a:t>‹#›</a:t>
            </a:fld>
            <a:endParaRPr lang="en-US"/>
          </a:p>
        </p:txBody>
      </p:sp>
    </p:spTree>
    <p:extLst>
      <p:ext uri="{BB962C8B-B14F-4D97-AF65-F5344CB8AC3E}">
        <p14:creationId xmlns:p14="http://schemas.microsoft.com/office/powerpoint/2010/main" val="277835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A7549A-78F3-C74D-9F3B-B1D63BDBA690}"/>
              </a:ext>
            </a:extLst>
          </p:cNvPr>
          <p:cNvSpPr>
            <a:spLocks noGrp="1"/>
          </p:cNvSpPr>
          <p:nvPr>
            <p:ph type="dt" sz="half" idx="10"/>
          </p:nvPr>
        </p:nvSpPr>
        <p:spPr/>
        <p:txBody>
          <a:bodyPr/>
          <a:lstStyle/>
          <a:p>
            <a:fld id="{D32BAEE4-52C7-614D-A9E9-917BE8BA0FA6}" type="datetimeFigureOut">
              <a:rPr lang="en-US" smtClean="0"/>
              <a:t>5/1/2021</a:t>
            </a:fld>
            <a:endParaRPr lang="en-US"/>
          </a:p>
        </p:txBody>
      </p:sp>
      <p:sp>
        <p:nvSpPr>
          <p:cNvPr id="3" name="Footer Placeholder 2">
            <a:extLst>
              <a:ext uri="{FF2B5EF4-FFF2-40B4-BE49-F238E27FC236}">
                <a16:creationId xmlns:a16="http://schemas.microsoft.com/office/drawing/2014/main" id="{28D50441-6323-0F4B-88A8-DED08E9160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95DD1-36E0-2648-BC29-44CC23EB29BA}"/>
              </a:ext>
            </a:extLst>
          </p:cNvPr>
          <p:cNvSpPr>
            <a:spLocks noGrp="1"/>
          </p:cNvSpPr>
          <p:nvPr>
            <p:ph type="sldNum" sz="quarter" idx="12"/>
          </p:nvPr>
        </p:nvSpPr>
        <p:spPr/>
        <p:txBody>
          <a:bodyPr/>
          <a:lstStyle/>
          <a:p>
            <a:fld id="{67DC03F7-34E8-DA4A-8D45-B97C6DAD96F2}" type="slidenum">
              <a:rPr lang="en-US" smtClean="0"/>
              <a:t>‹#›</a:t>
            </a:fld>
            <a:endParaRPr lang="en-US"/>
          </a:p>
        </p:txBody>
      </p:sp>
    </p:spTree>
    <p:extLst>
      <p:ext uri="{BB962C8B-B14F-4D97-AF65-F5344CB8AC3E}">
        <p14:creationId xmlns:p14="http://schemas.microsoft.com/office/powerpoint/2010/main" val="108249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8BD8-07E6-C14B-B6C1-D5AD4E63BD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F28B8A-D3B8-6C4D-97C8-207ECBE8C7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63435E-0495-6E47-995D-79DE43E7D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2CC9C8-CF7F-1C48-8706-B6D2CAB7F17D}"/>
              </a:ext>
            </a:extLst>
          </p:cNvPr>
          <p:cNvSpPr>
            <a:spLocks noGrp="1"/>
          </p:cNvSpPr>
          <p:nvPr>
            <p:ph type="dt" sz="half" idx="10"/>
          </p:nvPr>
        </p:nvSpPr>
        <p:spPr/>
        <p:txBody>
          <a:bodyPr/>
          <a:lstStyle/>
          <a:p>
            <a:fld id="{D32BAEE4-52C7-614D-A9E9-917BE8BA0FA6}" type="datetimeFigureOut">
              <a:rPr lang="en-US" smtClean="0"/>
              <a:t>5/1/2021</a:t>
            </a:fld>
            <a:endParaRPr lang="en-US"/>
          </a:p>
        </p:txBody>
      </p:sp>
      <p:sp>
        <p:nvSpPr>
          <p:cNvPr id="6" name="Footer Placeholder 5">
            <a:extLst>
              <a:ext uri="{FF2B5EF4-FFF2-40B4-BE49-F238E27FC236}">
                <a16:creationId xmlns:a16="http://schemas.microsoft.com/office/drawing/2014/main" id="{74DA7C0C-EFEC-2A40-9A74-1319BBD4F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2B3D28-78B6-CE41-8BE9-09634E644554}"/>
              </a:ext>
            </a:extLst>
          </p:cNvPr>
          <p:cNvSpPr>
            <a:spLocks noGrp="1"/>
          </p:cNvSpPr>
          <p:nvPr>
            <p:ph type="sldNum" sz="quarter" idx="12"/>
          </p:nvPr>
        </p:nvSpPr>
        <p:spPr/>
        <p:txBody>
          <a:bodyPr/>
          <a:lstStyle/>
          <a:p>
            <a:fld id="{67DC03F7-34E8-DA4A-8D45-B97C6DAD96F2}" type="slidenum">
              <a:rPr lang="en-US" smtClean="0"/>
              <a:t>‹#›</a:t>
            </a:fld>
            <a:endParaRPr lang="en-US"/>
          </a:p>
        </p:txBody>
      </p:sp>
    </p:spTree>
    <p:extLst>
      <p:ext uri="{BB962C8B-B14F-4D97-AF65-F5344CB8AC3E}">
        <p14:creationId xmlns:p14="http://schemas.microsoft.com/office/powerpoint/2010/main" val="87654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23D4-316C-B54E-891E-C831AB895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EA624A-C078-9446-A676-EA05B9610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157596-8223-4E4F-B917-6171FAA97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3631F8-2654-814B-8ED8-1843782F68F4}"/>
              </a:ext>
            </a:extLst>
          </p:cNvPr>
          <p:cNvSpPr>
            <a:spLocks noGrp="1"/>
          </p:cNvSpPr>
          <p:nvPr>
            <p:ph type="dt" sz="half" idx="10"/>
          </p:nvPr>
        </p:nvSpPr>
        <p:spPr/>
        <p:txBody>
          <a:bodyPr/>
          <a:lstStyle/>
          <a:p>
            <a:fld id="{D32BAEE4-52C7-614D-A9E9-917BE8BA0FA6}" type="datetimeFigureOut">
              <a:rPr lang="en-US" smtClean="0"/>
              <a:t>5/1/2021</a:t>
            </a:fld>
            <a:endParaRPr lang="en-US"/>
          </a:p>
        </p:txBody>
      </p:sp>
      <p:sp>
        <p:nvSpPr>
          <p:cNvPr id="6" name="Footer Placeholder 5">
            <a:extLst>
              <a:ext uri="{FF2B5EF4-FFF2-40B4-BE49-F238E27FC236}">
                <a16:creationId xmlns:a16="http://schemas.microsoft.com/office/drawing/2014/main" id="{0DC48F95-7DEB-A041-B4FE-17B555CD41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70D17-7572-9F4A-AFDA-C05CE119CE24}"/>
              </a:ext>
            </a:extLst>
          </p:cNvPr>
          <p:cNvSpPr>
            <a:spLocks noGrp="1"/>
          </p:cNvSpPr>
          <p:nvPr>
            <p:ph type="sldNum" sz="quarter" idx="12"/>
          </p:nvPr>
        </p:nvSpPr>
        <p:spPr/>
        <p:txBody>
          <a:bodyPr/>
          <a:lstStyle/>
          <a:p>
            <a:fld id="{67DC03F7-34E8-DA4A-8D45-B97C6DAD96F2}" type="slidenum">
              <a:rPr lang="en-US" smtClean="0"/>
              <a:t>‹#›</a:t>
            </a:fld>
            <a:endParaRPr lang="en-US"/>
          </a:p>
        </p:txBody>
      </p:sp>
    </p:spTree>
    <p:extLst>
      <p:ext uri="{BB962C8B-B14F-4D97-AF65-F5344CB8AC3E}">
        <p14:creationId xmlns:p14="http://schemas.microsoft.com/office/powerpoint/2010/main" val="243294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56893E-AF60-9C4D-92B9-00BEB78BE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C6CA92-613C-7A40-9A85-59785C96E5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A8517-F57E-1D4D-9046-87F35C7C3A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BAEE4-52C7-614D-A9E9-917BE8BA0FA6}" type="datetimeFigureOut">
              <a:rPr lang="en-US" smtClean="0"/>
              <a:t>5/1/2021</a:t>
            </a:fld>
            <a:endParaRPr lang="en-US"/>
          </a:p>
        </p:txBody>
      </p:sp>
      <p:sp>
        <p:nvSpPr>
          <p:cNvPr id="5" name="Footer Placeholder 4">
            <a:extLst>
              <a:ext uri="{FF2B5EF4-FFF2-40B4-BE49-F238E27FC236}">
                <a16:creationId xmlns:a16="http://schemas.microsoft.com/office/drawing/2014/main" id="{06BC9519-C277-D441-AF37-69BF50351D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4E2920-5694-A040-B5D5-FDAA345B0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C03F7-34E8-DA4A-8D45-B97C6DAD96F2}" type="slidenum">
              <a:rPr lang="en-US" smtClean="0"/>
              <a:t>‹#›</a:t>
            </a:fld>
            <a:endParaRPr lang="en-US"/>
          </a:p>
        </p:txBody>
      </p:sp>
    </p:spTree>
    <p:extLst>
      <p:ext uri="{BB962C8B-B14F-4D97-AF65-F5344CB8AC3E}">
        <p14:creationId xmlns:p14="http://schemas.microsoft.com/office/powerpoint/2010/main" val="2941974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A96BB-380A-BF41-94E0-030C68630C71}"/>
              </a:ext>
            </a:extLst>
          </p:cNvPr>
          <p:cNvSpPr txBox="1"/>
          <p:nvPr/>
        </p:nvSpPr>
        <p:spPr>
          <a:xfrm>
            <a:off x="447040" y="243841"/>
            <a:ext cx="10789920" cy="4801314"/>
          </a:xfrm>
          <a:prstGeom prst="rect">
            <a:avLst/>
          </a:prstGeom>
          <a:noFill/>
        </p:spPr>
        <p:txBody>
          <a:bodyPr wrap="square" rtlCol="0">
            <a:spAutoFit/>
          </a:bodyPr>
          <a:lstStyle/>
          <a:p>
            <a:endParaRPr lang="en-US" dirty="0"/>
          </a:p>
          <a:p>
            <a:pPr algn="ctr"/>
            <a:r>
              <a:rPr lang="en-US" b="1" dirty="0"/>
              <a:t>Lies of Our Abuser’s</a:t>
            </a:r>
          </a:p>
          <a:p>
            <a:pPr algn="ctr"/>
            <a:endParaRPr lang="en-US" b="1" dirty="0"/>
          </a:p>
          <a:p>
            <a:r>
              <a:rPr lang="en-US" b="1" dirty="0"/>
              <a:t>Discussing:</a:t>
            </a:r>
          </a:p>
          <a:p>
            <a:endParaRPr lang="en-US" b="1" dirty="0"/>
          </a:p>
          <a:p>
            <a:r>
              <a:rPr lang="en-US" b="1" dirty="0"/>
              <a:t>	- How the lies of our abuser’s affect our ability to transform from domestic violence victim to survivor</a:t>
            </a:r>
          </a:p>
          <a:p>
            <a:endParaRPr lang="en-US" b="1" dirty="0"/>
          </a:p>
          <a:p>
            <a:r>
              <a:rPr lang="en-US" b="1" dirty="0"/>
              <a:t>	-  How our abuser’s lies hold us hostage and unable to begin thinking on our own</a:t>
            </a:r>
          </a:p>
          <a:p>
            <a:endParaRPr lang="en-US" b="1" dirty="0"/>
          </a:p>
          <a:p>
            <a:r>
              <a:rPr lang="en-US" b="1" dirty="0"/>
              <a:t>	- How to identify our abuser’s lies </a:t>
            </a:r>
          </a:p>
          <a:p>
            <a:endParaRPr lang="en-US" b="1" dirty="0"/>
          </a:p>
          <a:p>
            <a:r>
              <a:rPr lang="en-US" b="1" dirty="0"/>
              <a:t>	- How to start defeating our abuser’s lies</a:t>
            </a:r>
          </a:p>
          <a:p>
            <a:pPr algn="ctr"/>
            <a:endParaRPr lang="en-US" b="1" dirty="0"/>
          </a:p>
          <a:p>
            <a:r>
              <a:rPr lang="en-US" b="1" dirty="0"/>
              <a:t>Two biblical components to my presentation:</a:t>
            </a:r>
          </a:p>
          <a:p>
            <a:endParaRPr lang="en-US" b="1" dirty="0"/>
          </a:p>
          <a:p>
            <a:r>
              <a:rPr lang="en-US" b="1" dirty="0"/>
              <a:t>	- Book of Proverbs</a:t>
            </a:r>
          </a:p>
          <a:p>
            <a:r>
              <a:rPr lang="en-US" b="1" dirty="0"/>
              <a:t>	- Parable of the Sower (Luke 8:14) </a:t>
            </a:r>
          </a:p>
        </p:txBody>
      </p:sp>
    </p:spTree>
    <p:extLst>
      <p:ext uri="{BB962C8B-B14F-4D97-AF65-F5344CB8AC3E}">
        <p14:creationId xmlns:p14="http://schemas.microsoft.com/office/powerpoint/2010/main" val="276683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CF7E0D-98CE-9C4F-A9BD-35ABF557EAA9}"/>
              </a:ext>
            </a:extLst>
          </p:cNvPr>
          <p:cNvSpPr/>
          <p:nvPr/>
        </p:nvSpPr>
        <p:spPr>
          <a:xfrm>
            <a:off x="609600" y="362635"/>
            <a:ext cx="11155680" cy="369332"/>
          </a:xfrm>
          <a:prstGeom prst="rect">
            <a:avLst/>
          </a:prstGeom>
        </p:spPr>
        <p:txBody>
          <a:bodyPr wrap="square">
            <a:spAutoFit/>
          </a:bodyPr>
          <a:lstStyle/>
          <a:p>
            <a:r>
              <a:rPr lang="en-US" b="1" dirty="0"/>
              <a:t>How the lies of our abuser’s effect our ability to transform from domestic violence victim to survivor</a:t>
            </a:r>
            <a:endParaRPr lang="en-US" dirty="0"/>
          </a:p>
        </p:txBody>
      </p:sp>
      <p:sp>
        <p:nvSpPr>
          <p:cNvPr id="3" name="TextBox 2">
            <a:extLst>
              <a:ext uri="{FF2B5EF4-FFF2-40B4-BE49-F238E27FC236}">
                <a16:creationId xmlns:a16="http://schemas.microsoft.com/office/drawing/2014/main" id="{B14229E7-0874-CB46-8AC1-3960579BDFC6}"/>
              </a:ext>
            </a:extLst>
          </p:cNvPr>
          <p:cNvSpPr txBox="1"/>
          <p:nvPr/>
        </p:nvSpPr>
        <p:spPr>
          <a:xfrm>
            <a:off x="1259840" y="1503680"/>
            <a:ext cx="10591874" cy="4524315"/>
          </a:xfrm>
          <a:prstGeom prst="rect">
            <a:avLst/>
          </a:prstGeom>
          <a:noFill/>
        </p:spPr>
        <p:txBody>
          <a:bodyPr wrap="none" rtlCol="0">
            <a:spAutoFit/>
          </a:bodyPr>
          <a:lstStyle/>
          <a:p>
            <a:r>
              <a:rPr lang="en-US" dirty="0"/>
              <a:t>Lack of self confidence held me unable to make decisions; unable to believe I could make it on my own without</a:t>
            </a:r>
          </a:p>
          <a:p>
            <a:r>
              <a:rPr lang="en-US" dirty="0"/>
              <a:t>	my abuser telling me what to do, when to do it, and how to do things</a:t>
            </a:r>
          </a:p>
          <a:p>
            <a:endParaRPr lang="en-US" dirty="0"/>
          </a:p>
          <a:p>
            <a:r>
              <a:rPr lang="en-US" dirty="0"/>
              <a:t>Doubt feared my ability to take a step forward</a:t>
            </a:r>
          </a:p>
          <a:p>
            <a:endParaRPr lang="en-US" dirty="0"/>
          </a:p>
          <a:p>
            <a:r>
              <a:rPr lang="en-US" dirty="0"/>
              <a:t>Emotional abuse provided Satan (who’s intensions are to cause deceit, Satan plucks the word of God out of </a:t>
            </a:r>
          </a:p>
          <a:p>
            <a:r>
              <a:rPr lang="en-US" dirty="0"/>
              <a:t>	people’s hearts and chokes faith; he’s an adversary who loves spreading lies), a lively and fun </a:t>
            </a:r>
          </a:p>
          <a:p>
            <a:r>
              <a:rPr lang="en-US" dirty="0"/>
              <a:t>	playground in my head allowing him to disrupt me any time and place he wanted to</a:t>
            </a:r>
          </a:p>
          <a:p>
            <a:endParaRPr lang="en-US" dirty="0"/>
          </a:p>
          <a:p>
            <a:r>
              <a:rPr lang="en-US" dirty="0"/>
              <a:t>Abuser's brainwashing effected my relationship with other family members; effected my ability to discern who</a:t>
            </a:r>
          </a:p>
          <a:p>
            <a:r>
              <a:rPr lang="en-US" dirty="0"/>
              <a:t>	I could trust and who I couldn’t </a:t>
            </a:r>
          </a:p>
          <a:p>
            <a:endParaRPr lang="en-US" dirty="0"/>
          </a:p>
          <a:p>
            <a:r>
              <a:rPr lang="en-US" dirty="0"/>
              <a:t>Caused me to hold on to the secret of the abuse due attempts at killing me and my belief I was unable</a:t>
            </a:r>
          </a:p>
          <a:p>
            <a:r>
              <a:rPr lang="en-US" dirty="0"/>
              <a:t>	to keep myself and my children safe</a:t>
            </a:r>
          </a:p>
          <a:p>
            <a:endParaRPr lang="en-US" dirty="0"/>
          </a:p>
          <a:p>
            <a:endParaRPr lang="en-US" dirty="0"/>
          </a:p>
        </p:txBody>
      </p:sp>
    </p:spTree>
    <p:extLst>
      <p:ext uri="{BB962C8B-B14F-4D97-AF65-F5344CB8AC3E}">
        <p14:creationId xmlns:p14="http://schemas.microsoft.com/office/powerpoint/2010/main" val="270531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74526D-9D5B-5F42-A506-F6CB559B7C4C}"/>
              </a:ext>
            </a:extLst>
          </p:cNvPr>
          <p:cNvSpPr/>
          <p:nvPr/>
        </p:nvSpPr>
        <p:spPr>
          <a:xfrm>
            <a:off x="3812905" y="297934"/>
            <a:ext cx="3988143" cy="400110"/>
          </a:xfrm>
          <a:prstGeom prst="rect">
            <a:avLst/>
          </a:prstGeom>
        </p:spPr>
        <p:txBody>
          <a:bodyPr wrap="none">
            <a:spAutoFit/>
          </a:bodyPr>
          <a:lstStyle/>
          <a:p>
            <a:r>
              <a:rPr lang="en-US" sz="2000" b="1" dirty="0">
                <a:solidFill>
                  <a:schemeClr val="accent1">
                    <a:lumMod val="75000"/>
                  </a:schemeClr>
                </a:solidFill>
              </a:rPr>
              <a:t>How the mind field of lies effects us</a:t>
            </a:r>
            <a:endParaRPr lang="en-US" sz="2000" dirty="0">
              <a:solidFill>
                <a:schemeClr val="accent1">
                  <a:lumMod val="75000"/>
                </a:schemeClr>
              </a:solidFill>
            </a:endParaRPr>
          </a:p>
        </p:txBody>
      </p:sp>
      <p:sp>
        <p:nvSpPr>
          <p:cNvPr id="16" name="TextBox 15">
            <a:extLst>
              <a:ext uri="{FF2B5EF4-FFF2-40B4-BE49-F238E27FC236}">
                <a16:creationId xmlns:a16="http://schemas.microsoft.com/office/drawing/2014/main" id="{92ED06FB-6F70-AA40-8093-7BFD8FB26AF7}"/>
              </a:ext>
            </a:extLst>
          </p:cNvPr>
          <p:cNvSpPr txBox="1"/>
          <p:nvPr/>
        </p:nvSpPr>
        <p:spPr>
          <a:xfrm>
            <a:off x="873760" y="853440"/>
            <a:ext cx="1551579" cy="369332"/>
          </a:xfrm>
          <a:prstGeom prst="rect">
            <a:avLst/>
          </a:prstGeom>
          <a:noFill/>
        </p:spPr>
        <p:txBody>
          <a:bodyPr wrap="none" rtlCol="0">
            <a:spAutoFit/>
          </a:bodyPr>
          <a:lstStyle/>
          <a:p>
            <a:r>
              <a:rPr lang="en-US" b="1" dirty="0"/>
              <a:t>Person Speaks</a:t>
            </a:r>
          </a:p>
        </p:txBody>
      </p:sp>
      <p:sp>
        <p:nvSpPr>
          <p:cNvPr id="18" name="Rectangle 17">
            <a:extLst>
              <a:ext uri="{FF2B5EF4-FFF2-40B4-BE49-F238E27FC236}">
                <a16:creationId xmlns:a16="http://schemas.microsoft.com/office/drawing/2014/main" id="{4CC7F254-EDD9-FA4B-A9D4-525DAA3F3038}"/>
              </a:ext>
            </a:extLst>
          </p:cNvPr>
          <p:cNvSpPr/>
          <p:nvPr/>
        </p:nvSpPr>
        <p:spPr>
          <a:xfrm>
            <a:off x="4366389" y="874578"/>
            <a:ext cx="3133102" cy="646331"/>
          </a:xfrm>
          <a:prstGeom prst="rect">
            <a:avLst/>
          </a:prstGeom>
        </p:spPr>
        <p:txBody>
          <a:bodyPr wrap="none">
            <a:spAutoFit/>
          </a:bodyPr>
          <a:lstStyle/>
          <a:p>
            <a:pPr algn="ctr"/>
            <a:r>
              <a:rPr lang="en-US" b="1" dirty="0"/>
              <a:t>Words Must Navigate through</a:t>
            </a:r>
          </a:p>
          <a:p>
            <a:pPr algn="ctr"/>
            <a:r>
              <a:rPr lang="en-US" b="1" dirty="0"/>
              <a:t>Mind Field of Abuser’s Lies</a:t>
            </a:r>
          </a:p>
        </p:txBody>
      </p:sp>
      <p:sp>
        <p:nvSpPr>
          <p:cNvPr id="20" name="Rectangle 19">
            <a:extLst>
              <a:ext uri="{FF2B5EF4-FFF2-40B4-BE49-F238E27FC236}">
                <a16:creationId xmlns:a16="http://schemas.microsoft.com/office/drawing/2014/main" id="{7FE00608-EA57-4840-8EA6-735488616B8E}"/>
              </a:ext>
            </a:extLst>
          </p:cNvPr>
          <p:cNvSpPr/>
          <p:nvPr/>
        </p:nvSpPr>
        <p:spPr>
          <a:xfrm>
            <a:off x="8617830" y="200390"/>
            <a:ext cx="1976310" cy="369332"/>
          </a:xfrm>
          <a:prstGeom prst="rect">
            <a:avLst/>
          </a:prstGeom>
        </p:spPr>
        <p:txBody>
          <a:bodyPr wrap="none">
            <a:spAutoFit/>
          </a:bodyPr>
          <a:lstStyle/>
          <a:p>
            <a:r>
              <a:rPr lang="en-US" b="1" dirty="0"/>
              <a:t>What I am Hearing</a:t>
            </a:r>
          </a:p>
        </p:txBody>
      </p:sp>
      <p:sp>
        <p:nvSpPr>
          <p:cNvPr id="21" name="TextBox 20">
            <a:extLst>
              <a:ext uri="{FF2B5EF4-FFF2-40B4-BE49-F238E27FC236}">
                <a16:creationId xmlns:a16="http://schemas.microsoft.com/office/drawing/2014/main" id="{66A9AE1D-4561-B64F-B569-B5266C145E3E}"/>
              </a:ext>
            </a:extLst>
          </p:cNvPr>
          <p:cNvSpPr txBox="1"/>
          <p:nvPr/>
        </p:nvSpPr>
        <p:spPr>
          <a:xfrm>
            <a:off x="9589154" y="757404"/>
            <a:ext cx="1129092" cy="369332"/>
          </a:xfrm>
          <a:prstGeom prst="rect">
            <a:avLst/>
          </a:prstGeom>
          <a:noFill/>
        </p:spPr>
        <p:txBody>
          <a:bodyPr wrap="none" rtlCol="0">
            <a:spAutoFit/>
          </a:bodyPr>
          <a:lstStyle/>
          <a:p>
            <a:r>
              <a:rPr lang="en-US" dirty="0"/>
              <a:t>Confusion</a:t>
            </a:r>
          </a:p>
        </p:txBody>
      </p:sp>
      <p:sp>
        <p:nvSpPr>
          <p:cNvPr id="22" name="TextBox 21">
            <a:extLst>
              <a:ext uri="{FF2B5EF4-FFF2-40B4-BE49-F238E27FC236}">
                <a16:creationId xmlns:a16="http://schemas.microsoft.com/office/drawing/2014/main" id="{77562D61-8FE8-7A4E-969E-6E0D713E2985}"/>
              </a:ext>
            </a:extLst>
          </p:cNvPr>
          <p:cNvSpPr txBox="1"/>
          <p:nvPr/>
        </p:nvSpPr>
        <p:spPr>
          <a:xfrm>
            <a:off x="9956800" y="1149866"/>
            <a:ext cx="1126077" cy="369332"/>
          </a:xfrm>
          <a:prstGeom prst="rect">
            <a:avLst/>
          </a:prstGeom>
          <a:noFill/>
        </p:spPr>
        <p:txBody>
          <a:bodyPr wrap="none" rtlCol="0">
            <a:spAutoFit/>
          </a:bodyPr>
          <a:lstStyle/>
          <a:p>
            <a:r>
              <a:rPr lang="en-US" dirty="0"/>
              <a:t>Powerless</a:t>
            </a:r>
          </a:p>
        </p:txBody>
      </p:sp>
      <p:sp>
        <p:nvSpPr>
          <p:cNvPr id="23" name="TextBox 22">
            <a:extLst>
              <a:ext uri="{FF2B5EF4-FFF2-40B4-BE49-F238E27FC236}">
                <a16:creationId xmlns:a16="http://schemas.microsoft.com/office/drawing/2014/main" id="{90D4B1E5-2BFE-DD40-9EEC-00F43A2D51EF}"/>
              </a:ext>
            </a:extLst>
          </p:cNvPr>
          <p:cNvSpPr txBox="1"/>
          <p:nvPr/>
        </p:nvSpPr>
        <p:spPr>
          <a:xfrm>
            <a:off x="10340297" y="1522214"/>
            <a:ext cx="1128771" cy="369332"/>
          </a:xfrm>
          <a:prstGeom prst="rect">
            <a:avLst/>
          </a:prstGeom>
          <a:noFill/>
        </p:spPr>
        <p:txBody>
          <a:bodyPr wrap="none" rtlCol="0">
            <a:spAutoFit/>
          </a:bodyPr>
          <a:lstStyle/>
          <a:p>
            <a:r>
              <a:rPr lang="en-US" dirty="0"/>
              <a:t>Worthless</a:t>
            </a:r>
          </a:p>
        </p:txBody>
      </p:sp>
      <p:sp>
        <p:nvSpPr>
          <p:cNvPr id="24" name="TextBox 23">
            <a:extLst>
              <a:ext uri="{FF2B5EF4-FFF2-40B4-BE49-F238E27FC236}">
                <a16:creationId xmlns:a16="http://schemas.microsoft.com/office/drawing/2014/main" id="{D1D2E53A-1274-7344-A092-94D226927ED6}"/>
              </a:ext>
            </a:extLst>
          </p:cNvPr>
          <p:cNvSpPr txBox="1"/>
          <p:nvPr/>
        </p:nvSpPr>
        <p:spPr>
          <a:xfrm>
            <a:off x="10529444" y="1920534"/>
            <a:ext cx="691215" cy="369332"/>
          </a:xfrm>
          <a:prstGeom prst="rect">
            <a:avLst/>
          </a:prstGeom>
          <a:noFill/>
        </p:spPr>
        <p:txBody>
          <a:bodyPr wrap="none" rtlCol="0">
            <a:spAutoFit/>
          </a:bodyPr>
          <a:lstStyle/>
          <a:p>
            <a:r>
              <a:rPr lang="en-US" dirty="0"/>
              <a:t>Stuck</a:t>
            </a:r>
          </a:p>
        </p:txBody>
      </p:sp>
      <p:sp>
        <p:nvSpPr>
          <p:cNvPr id="25" name="Cloud Callout 24">
            <a:extLst>
              <a:ext uri="{FF2B5EF4-FFF2-40B4-BE49-F238E27FC236}">
                <a16:creationId xmlns:a16="http://schemas.microsoft.com/office/drawing/2014/main" id="{DF22E5D3-9373-F046-BC3B-11B8072896A9}"/>
              </a:ext>
            </a:extLst>
          </p:cNvPr>
          <p:cNvSpPr/>
          <p:nvPr/>
        </p:nvSpPr>
        <p:spPr>
          <a:xfrm flipV="1">
            <a:off x="10529444" y="2391466"/>
            <a:ext cx="914400" cy="744108"/>
          </a:xfrm>
          <a:prstGeom prst="cloudCallout">
            <a:avLst>
              <a:gd name="adj1" fmla="val -16389"/>
              <a:gd name="adj2" fmla="val -63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ular Callout 25">
            <a:extLst>
              <a:ext uri="{FF2B5EF4-FFF2-40B4-BE49-F238E27FC236}">
                <a16:creationId xmlns:a16="http://schemas.microsoft.com/office/drawing/2014/main" id="{281991A0-3ED4-0543-B632-9FE12CBEE6AF}"/>
              </a:ext>
            </a:extLst>
          </p:cNvPr>
          <p:cNvSpPr/>
          <p:nvPr/>
        </p:nvSpPr>
        <p:spPr>
          <a:xfrm>
            <a:off x="5225356" y="1892701"/>
            <a:ext cx="914400" cy="612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11C7350-69FD-CB48-A6E9-FC0EDC249107}"/>
              </a:ext>
            </a:extLst>
          </p:cNvPr>
          <p:cNvSpPr txBox="1"/>
          <p:nvPr/>
        </p:nvSpPr>
        <p:spPr>
          <a:xfrm>
            <a:off x="4551680" y="2675652"/>
            <a:ext cx="1780487" cy="369332"/>
          </a:xfrm>
          <a:prstGeom prst="rect">
            <a:avLst/>
          </a:prstGeom>
          <a:noFill/>
        </p:spPr>
        <p:txBody>
          <a:bodyPr wrap="none" rtlCol="0">
            <a:spAutoFit/>
          </a:bodyPr>
          <a:lstStyle/>
          <a:p>
            <a:r>
              <a:rPr lang="en-US" dirty="0"/>
              <a:t>Abuse is my fault</a:t>
            </a:r>
          </a:p>
        </p:txBody>
      </p:sp>
      <p:sp>
        <p:nvSpPr>
          <p:cNvPr id="31" name="TextBox 30">
            <a:extLst>
              <a:ext uri="{FF2B5EF4-FFF2-40B4-BE49-F238E27FC236}">
                <a16:creationId xmlns:a16="http://schemas.microsoft.com/office/drawing/2014/main" id="{34E13B5B-2685-D94B-8665-D4D9C11A182F}"/>
              </a:ext>
            </a:extLst>
          </p:cNvPr>
          <p:cNvSpPr txBox="1"/>
          <p:nvPr/>
        </p:nvSpPr>
        <p:spPr>
          <a:xfrm>
            <a:off x="8474324" y="3090966"/>
            <a:ext cx="2422458" cy="369332"/>
          </a:xfrm>
          <a:prstGeom prst="rect">
            <a:avLst/>
          </a:prstGeom>
          <a:noFill/>
        </p:spPr>
        <p:txBody>
          <a:bodyPr wrap="none" rtlCol="0">
            <a:spAutoFit/>
          </a:bodyPr>
          <a:lstStyle/>
          <a:p>
            <a:r>
              <a:rPr lang="en-US" dirty="0"/>
              <a:t>God has abandoned me</a:t>
            </a:r>
          </a:p>
        </p:txBody>
      </p:sp>
      <p:sp>
        <p:nvSpPr>
          <p:cNvPr id="32" name="TextBox 31">
            <a:extLst>
              <a:ext uri="{FF2B5EF4-FFF2-40B4-BE49-F238E27FC236}">
                <a16:creationId xmlns:a16="http://schemas.microsoft.com/office/drawing/2014/main" id="{A88E0728-1383-2F4F-9CE1-E774F4BD454C}"/>
              </a:ext>
            </a:extLst>
          </p:cNvPr>
          <p:cNvSpPr txBox="1"/>
          <p:nvPr/>
        </p:nvSpPr>
        <p:spPr>
          <a:xfrm>
            <a:off x="3812905" y="3968988"/>
            <a:ext cx="2464201" cy="369332"/>
          </a:xfrm>
          <a:prstGeom prst="rect">
            <a:avLst/>
          </a:prstGeom>
          <a:noFill/>
        </p:spPr>
        <p:txBody>
          <a:bodyPr wrap="none" rtlCol="0">
            <a:spAutoFit/>
          </a:bodyPr>
          <a:lstStyle/>
          <a:p>
            <a:r>
              <a:rPr lang="en-US" dirty="0"/>
              <a:t>If only I had tried harder</a:t>
            </a:r>
          </a:p>
        </p:txBody>
      </p:sp>
      <p:sp>
        <p:nvSpPr>
          <p:cNvPr id="33" name="TextBox 32">
            <a:extLst>
              <a:ext uri="{FF2B5EF4-FFF2-40B4-BE49-F238E27FC236}">
                <a16:creationId xmlns:a16="http://schemas.microsoft.com/office/drawing/2014/main" id="{71E576A3-A1C6-3642-898C-7988A17F19A1}"/>
              </a:ext>
            </a:extLst>
          </p:cNvPr>
          <p:cNvSpPr txBox="1"/>
          <p:nvPr/>
        </p:nvSpPr>
        <p:spPr>
          <a:xfrm>
            <a:off x="3812905" y="4450080"/>
            <a:ext cx="4240071" cy="369332"/>
          </a:xfrm>
          <a:prstGeom prst="rect">
            <a:avLst/>
          </a:prstGeom>
          <a:noFill/>
        </p:spPr>
        <p:txBody>
          <a:bodyPr wrap="none" rtlCol="0">
            <a:spAutoFit/>
          </a:bodyPr>
          <a:lstStyle/>
          <a:p>
            <a:r>
              <a:rPr lang="en-US" dirty="0"/>
              <a:t>If I keep trying the good guy will come back</a:t>
            </a:r>
          </a:p>
        </p:txBody>
      </p:sp>
      <p:sp>
        <p:nvSpPr>
          <p:cNvPr id="34" name="TextBox 33">
            <a:extLst>
              <a:ext uri="{FF2B5EF4-FFF2-40B4-BE49-F238E27FC236}">
                <a16:creationId xmlns:a16="http://schemas.microsoft.com/office/drawing/2014/main" id="{9898F973-A91C-E34B-AD0E-481D47D96AB1}"/>
              </a:ext>
            </a:extLst>
          </p:cNvPr>
          <p:cNvSpPr txBox="1"/>
          <p:nvPr/>
        </p:nvSpPr>
        <p:spPr>
          <a:xfrm>
            <a:off x="4064000" y="5171440"/>
            <a:ext cx="2143536" cy="369332"/>
          </a:xfrm>
          <a:prstGeom prst="rect">
            <a:avLst/>
          </a:prstGeom>
          <a:noFill/>
        </p:spPr>
        <p:txBody>
          <a:bodyPr wrap="none" rtlCol="0">
            <a:spAutoFit/>
          </a:bodyPr>
          <a:lstStyle/>
          <a:p>
            <a:r>
              <a:rPr lang="en-US" dirty="0"/>
              <a:t>I am horrible mother</a:t>
            </a:r>
          </a:p>
        </p:txBody>
      </p:sp>
      <p:sp>
        <p:nvSpPr>
          <p:cNvPr id="35" name="TextBox 34">
            <a:extLst>
              <a:ext uri="{FF2B5EF4-FFF2-40B4-BE49-F238E27FC236}">
                <a16:creationId xmlns:a16="http://schemas.microsoft.com/office/drawing/2014/main" id="{F92B23BB-5A68-4E4A-8BAD-DD3E610B1408}"/>
              </a:ext>
            </a:extLst>
          </p:cNvPr>
          <p:cNvSpPr txBox="1"/>
          <p:nvPr/>
        </p:nvSpPr>
        <p:spPr>
          <a:xfrm>
            <a:off x="3743968" y="5928082"/>
            <a:ext cx="3911584" cy="369332"/>
          </a:xfrm>
          <a:prstGeom prst="rect">
            <a:avLst/>
          </a:prstGeom>
          <a:noFill/>
        </p:spPr>
        <p:txBody>
          <a:bodyPr wrap="none" rtlCol="0">
            <a:spAutoFit/>
          </a:bodyPr>
          <a:lstStyle/>
          <a:p>
            <a:r>
              <a:rPr lang="en-US" dirty="0"/>
              <a:t>There’s no way I can make it on my own</a:t>
            </a:r>
          </a:p>
        </p:txBody>
      </p:sp>
      <p:sp>
        <p:nvSpPr>
          <p:cNvPr id="37" name="TextBox 36">
            <a:extLst>
              <a:ext uri="{FF2B5EF4-FFF2-40B4-BE49-F238E27FC236}">
                <a16:creationId xmlns:a16="http://schemas.microsoft.com/office/drawing/2014/main" id="{AB1EA244-3728-6645-B3DF-94EA7A55FC40}"/>
              </a:ext>
            </a:extLst>
          </p:cNvPr>
          <p:cNvSpPr txBox="1"/>
          <p:nvPr/>
        </p:nvSpPr>
        <p:spPr>
          <a:xfrm>
            <a:off x="8692812" y="1754838"/>
            <a:ext cx="1384225" cy="923330"/>
          </a:xfrm>
          <a:prstGeom prst="rect">
            <a:avLst/>
          </a:prstGeom>
          <a:noFill/>
        </p:spPr>
        <p:txBody>
          <a:bodyPr wrap="none" rtlCol="0">
            <a:spAutoFit/>
          </a:bodyPr>
          <a:lstStyle/>
          <a:p>
            <a:r>
              <a:rPr lang="en-US" dirty="0"/>
              <a:t>Inability to </a:t>
            </a:r>
          </a:p>
          <a:p>
            <a:r>
              <a:rPr lang="en-US" dirty="0"/>
              <a:t>Think on my </a:t>
            </a:r>
          </a:p>
          <a:p>
            <a:r>
              <a:rPr lang="en-US" dirty="0"/>
              <a:t>Own </a:t>
            </a:r>
          </a:p>
        </p:txBody>
      </p:sp>
      <p:pic>
        <p:nvPicPr>
          <p:cNvPr id="39" name="Picture 38">
            <a:extLst>
              <a:ext uri="{FF2B5EF4-FFF2-40B4-BE49-F238E27FC236}">
                <a16:creationId xmlns:a16="http://schemas.microsoft.com/office/drawing/2014/main" id="{E160782D-187F-2645-8D51-BC12B2056939}"/>
              </a:ext>
            </a:extLst>
          </p:cNvPr>
          <p:cNvPicPr>
            <a:picLocks noChangeAspect="1"/>
          </p:cNvPicPr>
          <p:nvPr/>
        </p:nvPicPr>
        <p:blipFill>
          <a:blip r:embed="rId2"/>
          <a:stretch>
            <a:fillRect/>
          </a:stretch>
        </p:blipFill>
        <p:spPr>
          <a:xfrm>
            <a:off x="8550179" y="3550920"/>
            <a:ext cx="3550259" cy="3241040"/>
          </a:xfrm>
          <a:prstGeom prst="rect">
            <a:avLst/>
          </a:prstGeom>
        </p:spPr>
      </p:pic>
      <p:sp>
        <p:nvSpPr>
          <p:cNvPr id="40" name="TextBox 39">
            <a:extLst>
              <a:ext uri="{FF2B5EF4-FFF2-40B4-BE49-F238E27FC236}">
                <a16:creationId xmlns:a16="http://schemas.microsoft.com/office/drawing/2014/main" id="{D064199C-0C4F-4D47-ADC0-CEDF4D600C2C}"/>
              </a:ext>
            </a:extLst>
          </p:cNvPr>
          <p:cNvSpPr txBox="1"/>
          <p:nvPr/>
        </p:nvSpPr>
        <p:spPr>
          <a:xfrm>
            <a:off x="5242560" y="6297414"/>
            <a:ext cx="1678601" cy="369332"/>
          </a:xfrm>
          <a:prstGeom prst="rect">
            <a:avLst/>
          </a:prstGeom>
          <a:noFill/>
        </p:spPr>
        <p:txBody>
          <a:bodyPr wrap="none" rtlCol="0">
            <a:spAutoFit/>
          </a:bodyPr>
          <a:lstStyle/>
          <a:p>
            <a:r>
              <a:rPr lang="en-US" dirty="0"/>
              <a:t>I am </a:t>
            </a:r>
            <a:r>
              <a:rPr lang="en-US" dirty="0" err="1"/>
              <a:t>unloveable</a:t>
            </a:r>
            <a:endParaRPr lang="en-US" dirty="0"/>
          </a:p>
        </p:txBody>
      </p:sp>
      <p:sp>
        <p:nvSpPr>
          <p:cNvPr id="41" name="TextBox 40">
            <a:extLst>
              <a:ext uri="{FF2B5EF4-FFF2-40B4-BE49-F238E27FC236}">
                <a16:creationId xmlns:a16="http://schemas.microsoft.com/office/drawing/2014/main" id="{219FF02B-CC83-0B48-8CDE-15B646E20492}"/>
              </a:ext>
            </a:extLst>
          </p:cNvPr>
          <p:cNvSpPr txBox="1"/>
          <p:nvPr/>
        </p:nvSpPr>
        <p:spPr>
          <a:xfrm>
            <a:off x="4064000" y="3135574"/>
            <a:ext cx="2703817" cy="369332"/>
          </a:xfrm>
          <a:prstGeom prst="rect">
            <a:avLst/>
          </a:prstGeom>
          <a:noFill/>
        </p:spPr>
        <p:txBody>
          <a:bodyPr wrap="none" rtlCol="0">
            <a:spAutoFit/>
          </a:bodyPr>
          <a:lstStyle/>
          <a:p>
            <a:r>
              <a:rPr lang="en-US" dirty="0"/>
              <a:t>I am not important to God </a:t>
            </a:r>
          </a:p>
        </p:txBody>
      </p:sp>
      <p:pic>
        <p:nvPicPr>
          <p:cNvPr id="45" name="Picture 44">
            <a:extLst>
              <a:ext uri="{FF2B5EF4-FFF2-40B4-BE49-F238E27FC236}">
                <a16:creationId xmlns:a16="http://schemas.microsoft.com/office/drawing/2014/main" id="{DD75211F-B968-1247-836D-57821B4721BB}"/>
              </a:ext>
            </a:extLst>
          </p:cNvPr>
          <p:cNvPicPr>
            <a:picLocks noChangeAspect="1"/>
          </p:cNvPicPr>
          <p:nvPr/>
        </p:nvPicPr>
        <p:blipFill>
          <a:blip r:embed="rId3"/>
          <a:stretch>
            <a:fillRect/>
          </a:stretch>
        </p:blipFill>
        <p:spPr>
          <a:xfrm>
            <a:off x="193842" y="1324372"/>
            <a:ext cx="3392859" cy="3262504"/>
          </a:xfrm>
          <a:prstGeom prst="rect">
            <a:avLst/>
          </a:prstGeom>
        </p:spPr>
      </p:pic>
      <p:sp>
        <p:nvSpPr>
          <p:cNvPr id="46" name="TextBox 45">
            <a:extLst>
              <a:ext uri="{FF2B5EF4-FFF2-40B4-BE49-F238E27FC236}">
                <a16:creationId xmlns:a16="http://schemas.microsoft.com/office/drawing/2014/main" id="{9C50BA56-670B-F146-984D-958256B87F33}"/>
              </a:ext>
            </a:extLst>
          </p:cNvPr>
          <p:cNvSpPr txBox="1"/>
          <p:nvPr/>
        </p:nvSpPr>
        <p:spPr>
          <a:xfrm>
            <a:off x="8692812" y="1126736"/>
            <a:ext cx="1145442" cy="369332"/>
          </a:xfrm>
          <a:prstGeom prst="rect">
            <a:avLst/>
          </a:prstGeom>
          <a:noFill/>
        </p:spPr>
        <p:txBody>
          <a:bodyPr wrap="none" rtlCol="0">
            <a:spAutoFit/>
          </a:bodyPr>
          <a:lstStyle/>
          <a:p>
            <a:r>
              <a:rPr lang="en-US" dirty="0"/>
              <a:t>Self doubt</a:t>
            </a:r>
          </a:p>
        </p:txBody>
      </p:sp>
      <p:sp>
        <p:nvSpPr>
          <p:cNvPr id="47" name="TextBox 46">
            <a:extLst>
              <a:ext uri="{FF2B5EF4-FFF2-40B4-BE49-F238E27FC236}">
                <a16:creationId xmlns:a16="http://schemas.microsoft.com/office/drawing/2014/main" id="{B1A8A764-37EC-9A4A-98AC-8442AB0D3F46}"/>
              </a:ext>
            </a:extLst>
          </p:cNvPr>
          <p:cNvSpPr txBox="1"/>
          <p:nvPr/>
        </p:nvSpPr>
        <p:spPr>
          <a:xfrm>
            <a:off x="8302000" y="2735727"/>
            <a:ext cx="1927066" cy="369332"/>
          </a:xfrm>
          <a:prstGeom prst="rect">
            <a:avLst/>
          </a:prstGeom>
          <a:noFill/>
        </p:spPr>
        <p:txBody>
          <a:bodyPr wrap="none" rtlCol="0">
            <a:spAutoFit/>
          </a:bodyPr>
          <a:lstStyle/>
          <a:p>
            <a:r>
              <a:rPr lang="en-US" dirty="0"/>
              <a:t>Lack of confidence</a:t>
            </a:r>
          </a:p>
        </p:txBody>
      </p:sp>
      <p:sp>
        <p:nvSpPr>
          <p:cNvPr id="48" name="TextBox 47">
            <a:extLst>
              <a:ext uri="{FF2B5EF4-FFF2-40B4-BE49-F238E27FC236}">
                <a16:creationId xmlns:a16="http://schemas.microsoft.com/office/drawing/2014/main" id="{C8C7A022-5B2D-9F4C-841A-6DA7EDD2A6C2}"/>
              </a:ext>
            </a:extLst>
          </p:cNvPr>
          <p:cNvSpPr txBox="1"/>
          <p:nvPr/>
        </p:nvSpPr>
        <p:spPr>
          <a:xfrm>
            <a:off x="259426" y="4993699"/>
            <a:ext cx="2668038" cy="1200329"/>
          </a:xfrm>
          <a:prstGeom prst="rect">
            <a:avLst/>
          </a:prstGeom>
          <a:noFill/>
        </p:spPr>
        <p:txBody>
          <a:bodyPr wrap="none" rtlCol="0">
            <a:spAutoFit/>
          </a:bodyPr>
          <a:lstStyle/>
          <a:p>
            <a:r>
              <a:rPr lang="en-US" dirty="0"/>
              <a:t>Spoken words are stopped</a:t>
            </a:r>
          </a:p>
          <a:p>
            <a:r>
              <a:rPr lang="en-US" dirty="0"/>
              <a:t>by abuser’s lies; the true </a:t>
            </a:r>
          </a:p>
          <a:p>
            <a:r>
              <a:rPr lang="en-US" dirty="0"/>
              <a:t>value isn’t received by </a:t>
            </a:r>
          </a:p>
          <a:p>
            <a:r>
              <a:rPr lang="en-US" dirty="0"/>
              <a:t>a victim</a:t>
            </a:r>
          </a:p>
        </p:txBody>
      </p:sp>
      <p:sp>
        <p:nvSpPr>
          <p:cNvPr id="49" name="TextBox 48">
            <a:extLst>
              <a:ext uri="{FF2B5EF4-FFF2-40B4-BE49-F238E27FC236}">
                <a16:creationId xmlns:a16="http://schemas.microsoft.com/office/drawing/2014/main" id="{46E60D27-7DCE-5C46-82E7-1757168D43B0}"/>
              </a:ext>
            </a:extLst>
          </p:cNvPr>
          <p:cNvSpPr txBox="1"/>
          <p:nvPr/>
        </p:nvSpPr>
        <p:spPr>
          <a:xfrm>
            <a:off x="8502464" y="689912"/>
            <a:ext cx="938077" cy="369332"/>
          </a:xfrm>
          <a:prstGeom prst="rect">
            <a:avLst/>
          </a:prstGeom>
          <a:noFill/>
        </p:spPr>
        <p:txBody>
          <a:bodyPr wrap="none" rtlCol="0">
            <a:spAutoFit/>
          </a:bodyPr>
          <a:lstStyle/>
          <a:p>
            <a:r>
              <a:rPr lang="en-US" dirty="0"/>
              <a:t>$$ ruins</a:t>
            </a:r>
          </a:p>
        </p:txBody>
      </p:sp>
      <p:sp>
        <p:nvSpPr>
          <p:cNvPr id="50" name="TextBox 49">
            <a:extLst>
              <a:ext uri="{FF2B5EF4-FFF2-40B4-BE49-F238E27FC236}">
                <a16:creationId xmlns:a16="http://schemas.microsoft.com/office/drawing/2014/main" id="{54D03809-718C-9F47-B1E7-A60F05AC3016}"/>
              </a:ext>
            </a:extLst>
          </p:cNvPr>
          <p:cNvSpPr txBox="1"/>
          <p:nvPr/>
        </p:nvSpPr>
        <p:spPr>
          <a:xfrm>
            <a:off x="4551680" y="3550920"/>
            <a:ext cx="3017108" cy="369332"/>
          </a:xfrm>
          <a:prstGeom prst="rect">
            <a:avLst/>
          </a:prstGeom>
          <a:noFill/>
        </p:spPr>
        <p:txBody>
          <a:bodyPr wrap="none" rtlCol="0">
            <a:spAutoFit/>
          </a:bodyPr>
          <a:lstStyle/>
          <a:p>
            <a:r>
              <a:rPr lang="en-US" dirty="0"/>
              <a:t>Being punished for earlier sins</a:t>
            </a:r>
          </a:p>
        </p:txBody>
      </p:sp>
      <p:sp>
        <p:nvSpPr>
          <p:cNvPr id="51" name="TextBox 50">
            <a:extLst>
              <a:ext uri="{FF2B5EF4-FFF2-40B4-BE49-F238E27FC236}">
                <a16:creationId xmlns:a16="http://schemas.microsoft.com/office/drawing/2014/main" id="{A776BE0D-7096-5F4D-9F0B-9741198D52C4}"/>
              </a:ext>
            </a:extLst>
          </p:cNvPr>
          <p:cNvSpPr txBox="1"/>
          <p:nvPr/>
        </p:nvSpPr>
        <p:spPr>
          <a:xfrm>
            <a:off x="4064000" y="4819412"/>
            <a:ext cx="2283189" cy="369332"/>
          </a:xfrm>
          <a:prstGeom prst="rect">
            <a:avLst/>
          </a:prstGeom>
          <a:noFill/>
        </p:spPr>
        <p:txBody>
          <a:bodyPr wrap="none" rtlCol="0">
            <a:spAutoFit/>
          </a:bodyPr>
          <a:lstStyle/>
          <a:p>
            <a:r>
              <a:rPr lang="en-US" dirty="0"/>
              <a:t>I am my abuser’s slave</a:t>
            </a:r>
          </a:p>
        </p:txBody>
      </p:sp>
      <p:sp>
        <p:nvSpPr>
          <p:cNvPr id="52" name="TextBox 51">
            <a:extLst>
              <a:ext uri="{FF2B5EF4-FFF2-40B4-BE49-F238E27FC236}">
                <a16:creationId xmlns:a16="http://schemas.microsoft.com/office/drawing/2014/main" id="{88DF6892-15A7-7B48-B993-285019838EE1}"/>
              </a:ext>
            </a:extLst>
          </p:cNvPr>
          <p:cNvSpPr txBox="1"/>
          <p:nvPr/>
        </p:nvSpPr>
        <p:spPr>
          <a:xfrm>
            <a:off x="3019296" y="5540772"/>
            <a:ext cx="5483168" cy="369332"/>
          </a:xfrm>
          <a:prstGeom prst="rect">
            <a:avLst/>
          </a:prstGeom>
          <a:noFill/>
        </p:spPr>
        <p:txBody>
          <a:bodyPr wrap="none" rtlCol="0">
            <a:spAutoFit/>
          </a:bodyPr>
          <a:lstStyle/>
          <a:p>
            <a:r>
              <a:rPr lang="en-US" dirty="0"/>
              <a:t>I am so stupid; there’s no way I could make it on my own</a:t>
            </a:r>
          </a:p>
        </p:txBody>
      </p:sp>
    </p:spTree>
    <p:extLst>
      <p:ext uri="{BB962C8B-B14F-4D97-AF65-F5344CB8AC3E}">
        <p14:creationId xmlns:p14="http://schemas.microsoft.com/office/powerpoint/2010/main" val="363776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47337-E9E2-E546-8B49-1BDDFFBADF70}"/>
              </a:ext>
            </a:extLst>
          </p:cNvPr>
          <p:cNvSpPr/>
          <p:nvPr/>
        </p:nvSpPr>
        <p:spPr>
          <a:xfrm>
            <a:off x="1402080" y="606475"/>
            <a:ext cx="9245600" cy="400110"/>
          </a:xfrm>
          <a:prstGeom prst="rect">
            <a:avLst/>
          </a:prstGeom>
        </p:spPr>
        <p:txBody>
          <a:bodyPr wrap="square">
            <a:spAutoFit/>
          </a:bodyPr>
          <a:lstStyle/>
          <a:p>
            <a:pPr algn="ctr"/>
            <a:r>
              <a:rPr lang="en-US" sz="2000" b="1" dirty="0">
                <a:solidFill>
                  <a:schemeClr val="accent1">
                    <a:lumMod val="75000"/>
                  </a:schemeClr>
                </a:solidFill>
              </a:rPr>
              <a:t>How our abuser’s lies hold us hostage and unable to begin thinking on our own</a:t>
            </a:r>
          </a:p>
        </p:txBody>
      </p:sp>
      <p:sp>
        <p:nvSpPr>
          <p:cNvPr id="3" name="TextBox 2">
            <a:extLst>
              <a:ext uri="{FF2B5EF4-FFF2-40B4-BE49-F238E27FC236}">
                <a16:creationId xmlns:a16="http://schemas.microsoft.com/office/drawing/2014/main" id="{A373F05A-7C16-C348-B579-D92718172F4E}"/>
              </a:ext>
            </a:extLst>
          </p:cNvPr>
          <p:cNvSpPr txBox="1"/>
          <p:nvPr/>
        </p:nvSpPr>
        <p:spPr>
          <a:xfrm>
            <a:off x="792480" y="1422400"/>
            <a:ext cx="3172472" cy="2031325"/>
          </a:xfrm>
          <a:prstGeom prst="rect">
            <a:avLst/>
          </a:prstGeom>
          <a:noFill/>
        </p:spPr>
        <p:txBody>
          <a:bodyPr wrap="none" rtlCol="0">
            <a:spAutoFit/>
          </a:bodyPr>
          <a:lstStyle/>
          <a:p>
            <a:r>
              <a:rPr lang="en-US" u="sng" dirty="0"/>
              <a:t>Let’s say we are</a:t>
            </a:r>
            <a:r>
              <a:rPr lang="en-US" dirty="0"/>
              <a:t>:</a:t>
            </a:r>
          </a:p>
          <a:p>
            <a:endParaRPr lang="en-US" dirty="0"/>
          </a:p>
          <a:p>
            <a:pPr marL="285750" indent="-285750">
              <a:buFontTx/>
              <a:buChar char="-"/>
            </a:pPr>
            <a:r>
              <a:rPr lang="en-US" dirty="0"/>
              <a:t>Reading scripture</a:t>
            </a:r>
          </a:p>
          <a:p>
            <a:pPr marL="285750" indent="-285750">
              <a:buFontTx/>
              <a:buChar char="-"/>
            </a:pPr>
            <a:r>
              <a:rPr lang="en-US" dirty="0"/>
              <a:t>Hearing Pastor’s sermon</a:t>
            </a:r>
          </a:p>
          <a:p>
            <a:pPr marL="285750" indent="-285750">
              <a:buFontTx/>
              <a:buChar char="-"/>
            </a:pPr>
            <a:r>
              <a:rPr lang="en-US" dirty="0"/>
              <a:t>Hearing loving advise</a:t>
            </a:r>
          </a:p>
          <a:p>
            <a:pPr marL="285750" indent="-285750">
              <a:buFontTx/>
              <a:buChar char="-"/>
            </a:pPr>
            <a:r>
              <a:rPr lang="en-US" dirty="0"/>
              <a:t>Hearing professional counsel</a:t>
            </a:r>
          </a:p>
          <a:p>
            <a:pPr marL="285750" indent="-285750">
              <a:buFontTx/>
              <a:buChar char="-"/>
            </a:pPr>
            <a:r>
              <a:rPr lang="en-US" dirty="0"/>
              <a:t>Reading Christian literature</a:t>
            </a:r>
          </a:p>
        </p:txBody>
      </p:sp>
      <p:sp>
        <p:nvSpPr>
          <p:cNvPr id="4" name="TextBox 3">
            <a:extLst>
              <a:ext uri="{FF2B5EF4-FFF2-40B4-BE49-F238E27FC236}">
                <a16:creationId xmlns:a16="http://schemas.microsoft.com/office/drawing/2014/main" id="{9CD3BF93-C208-AF4F-8668-EC3C0700F37C}"/>
              </a:ext>
            </a:extLst>
          </p:cNvPr>
          <p:cNvSpPr txBox="1"/>
          <p:nvPr/>
        </p:nvSpPr>
        <p:spPr>
          <a:xfrm>
            <a:off x="4204734" y="2111325"/>
            <a:ext cx="3640292" cy="3416320"/>
          </a:xfrm>
          <a:prstGeom prst="rect">
            <a:avLst/>
          </a:prstGeom>
          <a:noFill/>
        </p:spPr>
        <p:txBody>
          <a:bodyPr wrap="none" rtlCol="0">
            <a:spAutoFit/>
          </a:bodyPr>
          <a:lstStyle/>
          <a:p>
            <a:pPr algn="ctr"/>
            <a:r>
              <a:rPr lang="en-US" u="sng" dirty="0"/>
              <a:t>Lies stop the message from </a:t>
            </a:r>
          </a:p>
          <a:p>
            <a:pPr algn="ctr"/>
            <a:r>
              <a:rPr lang="en-US" u="sng" dirty="0"/>
              <a:t>getting through</a:t>
            </a:r>
          </a:p>
          <a:p>
            <a:pPr algn="ctr"/>
            <a:endParaRPr lang="en-US" dirty="0"/>
          </a:p>
          <a:p>
            <a:r>
              <a:rPr lang="en-US" dirty="0"/>
              <a:t>I feel nothing; I don’t:</a:t>
            </a:r>
          </a:p>
          <a:p>
            <a:pPr algn="ctr"/>
            <a:endParaRPr lang="en-US" dirty="0"/>
          </a:p>
          <a:p>
            <a:r>
              <a:rPr lang="en-US" dirty="0"/>
              <a:t>We hear God’s love</a:t>
            </a:r>
          </a:p>
          <a:p>
            <a:r>
              <a:rPr lang="en-US" dirty="0"/>
              <a:t>We don’t feel God’s protection</a:t>
            </a:r>
          </a:p>
          <a:p>
            <a:r>
              <a:rPr lang="en-US" dirty="0"/>
              <a:t>We don’t hear proper guidance</a:t>
            </a:r>
          </a:p>
          <a:p>
            <a:r>
              <a:rPr lang="en-US" dirty="0"/>
              <a:t>	from professionals or</a:t>
            </a:r>
          </a:p>
          <a:p>
            <a:r>
              <a:rPr lang="en-US" dirty="0"/>
              <a:t>	loved ones</a:t>
            </a:r>
          </a:p>
          <a:p>
            <a:r>
              <a:rPr lang="en-US" dirty="0"/>
              <a:t>We don’t feel like we are capable </a:t>
            </a:r>
          </a:p>
          <a:p>
            <a:r>
              <a:rPr lang="en-US" dirty="0"/>
              <a:t>	of improving our situations</a:t>
            </a:r>
          </a:p>
        </p:txBody>
      </p:sp>
      <p:sp>
        <p:nvSpPr>
          <p:cNvPr id="5" name="TextBox 4">
            <a:extLst>
              <a:ext uri="{FF2B5EF4-FFF2-40B4-BE49-F238E27FC236}">
                <a16:creationId xmlns:a16="http://schemas.microsoft.com/office/drawing/2014/main" id="{1EDA49EC-811B-8949-B5CE-94A6C6D3357D}"/>
              </a:ext>
            </a:extLst>
          </p:cNvPr>
          <p:cNvSpPr txBox="1"/>
          <p:nvPr/>
        </p:nvSpPr>
        <p:spPr>
          <a:xfrm>
            <a:off x="7622416" y="3158945"/>
            <a:ext cx="4569584" cy="2031325"/>
          </a:xfrm>
          <a:prstGeom prst="rect">
            <a:avLst/>
          </a:prstGeom>
          <a:noFill/>
        </p:spPr>
        <p:txBody>
          <a:bodyPr wrap="none" rtlCol="0">
            <a:spAutoFit/>
          </a:bodyPr>
          <a:lstStyle/>
          <a:p>
            <a:r>
              <a:rPr lang="en-US" u="sng" dirty="0"/>
              <a:t>But, let’s imagine one of God’s messages did </a:t>
            </a:r>
          </a:p>
          <a:p>
            <a:r>
              <a:rPr lang="en-US" u="sng" dirty="0"/>
              <a:t>Navigate through our abuser’s mind field and</a:t>
            </a:r>
          </a:p>
          <a:p>
            <a:r>
              <a:rPr lang="en-US" u="sng" dirty="0"/>
              <a:t>I heard it: </a:t>
            </a:r>
          </a:p>
          <a:p>
            <a:endParaRPr lang="en-US" dirty="0"/>
          </a:p>
          <a:p>
            <a:r>
              <a:rPr lang="en-US" dirty="0"/>
              <a:t>But once it got to my heart, there was nothing </a:t>
            </a:r>
          </a:p>
          <a:p>
            <a:r>
              <a:rPr lang="en-US" dirty="0"/>
              <a:t>in my heart to grab hold of it and keep God’s</a:t>
            </a:r>
          </a:p>
          <a:p>
            <a:r>
              <a:rPr lang="en-US" dirty="0"/>
              <a:t>message alive and strong</a:t>
            </a:r>
          </a:p>
        </p:txBody>
      </p:sp>
    </p:spTree>
    <p:extLst>
      <p:ext uri="{BB962C8B-B14F-4D97-AF65-F5344CB8AC3E}">
        <p14:creationId xmlns:p14="http://schemas.microsoft.com/office/powerpoint/2010/main" val="169747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29E26F-DA1F-8247-BCC2-93698CF7A6EC}"/>
              </a:ext>
            </a:extLst>
          </p:cNvPr>
          <p:cNvSpPr/>
          <p:nvPr/>
        </p:nvSpPr>
        <p:spPr>
          <a:xfrm>
            <a:off x="2499360" y="403275"/>
            <a:ext cx="6096000" cy="369332"/>
          </a:xfrm>
          <a:prstGeom prst="rect">
            <a:avLst/>
          </a:prstGeom>
        </p:spPr>
        <p:txBody>
          <a:bodyPr>
            <a:spAutoFit/>
          </a:bodyPr>
          <a:lstStyle/>
          <a:p>
            <a:pPr algn="ctr"/>
            <a:r>
              <a:rPr lang="en-US" b="1" dirty="0">
                <a:solidFill>
                  <a:schemeClr val="accent1">
                    <a:lumMod val="75000"/>
                  </a:schemeClr>
                </a:solidFill>
              </a:rPr>
              <a:t>Parable of the Sower (Luke 8:14)  </a:t>
            </a:r>
          </a:p>
        </p:txBody>
      </p:sp>
      <p:pic>
        <p:nvPicPr>
          <p:cNvPr id="4" name="Picture 3">
            <a:extLst>
              <a:ext uri="{FF2B5EF4-FFF2-40B4-BE49-F238E27FC236}">
                <a16:creationId xmlns:a16="http://schemas.microsoft.com/office/drawing/2014/main" id="{989C309C-48DD-944B-A3C0-57DFDFB425D7}"/>
              </a:ext>
            </a:extLst>
          </p:cNvPr>
          <p:cNvPicPr>
            <a:picLocks noChangeAspect="1"/>
          </p:cNvPicPr>
          <p:nvPr/>
        </p:nvPicPr>
        <p:blipFill>
          <a:blip r:embed="rId2"/>
          <a:stretch>
            <a:fillRect/>
          </a:stretch>
        </p:blipFill>
        <p:spPr>
          <a:xfrm>
            <a:off x="261620" y="772607"/>
            <a:ext cx="3538220" cy="2702560"/>
          </a:xfrm>
          <a:prstGeom prst="rect">
            <a:avLst/>
          </a:prstGeom>
        </p:spPr>
      </p:pic>
      <p:sp>
        <p:nvSpPr>
          <p:cNvPr id="5" name="TextBox 4">
            <a:extLst>
              <a:ext uri="{FF2B5EF4-FFF2-40B4-BE49-F238E27FC236}">
                <a16:creationId xmlns:a16="http://schemas.microsoft.com/office/drawing/2014/main" id="{665F7F7A-A1A5-7349-8663-A7A11393D089}"/>
              </a:ext>
            </a:extLst>
          </p:cNvPr>
          <p:cNvSpPr txBox="1"/>
          <p:nvPr/>
        </p:nvSpPr>
        <p:spPr>
          <a:xfrm>
            <a:off x="0" y="3613666"/>
            <a:ext cx="3832139" cy="646331"/>
          </a:xfrm>
          <a:prstGeom prst="rect">
            <a:avLst/>
          </a:prstGeom>
          <a:noFill/>
        </p:spPr>
        <p:txBody>
          <a:bodyPr wrap="none" rtlCol="0">
            <a:spAutoFit/>
          </a:bodyPr>
          <a:lstStyle/>
          <a:p>
            <a:r>
              <a:rPr lang="en-US" dirty="0"/>
              <a:t>God’s truth enters my mind and travels</a:t>
            </a:r>
          </a:p>
          <a:p>
            <a:r>
              <a:rPr lang="en-US" dirty="0"/>
              <a:t> to my heart filled with rocks (lies)</a:t>
            </a:r>
          </a:p>
        </p:txBody>
      </p:sp>
      <p:pic>
        <p:nvPicPr>
          <p:cNvPr id="7" name="Picture 6">
            <a:extLst>
              <a:ext uri="{FF2B5EF4-FFF2-40B4-BE49-F238E27FC236}">
                <a16:creationId xmlns:a16="http://schemas.microsoft.com/office/drawing/2014/main" id="{0E2E3393-8FE2-8044-8D24-674F43326D3F}"/>
              </a:ext>
            </a:extLst>
          </p:cNvPr>
          <p:cNvPicPr>
            <a:picLocks noChangeAspect="1"/>
          </p:cNvPicPr>
          <p:nvPr/>
        </p:nvPicPr>
        <p:blipFill>
          <a:blip r:embed="rId3"/>
          <a:stretch>
            <a:fillRect/>
          </a:stretch>
        </p:blipFill>
        <p:spPr>
          <a:xfrm>
            <a:off x="7884160" y="587941"/>
            <a:ext cx="3759200" cy="2621281"/>
          </a:xfrm>
          <a:prstGeom prst="rect">
            <a:avLst/>
          </a:prstGeom>
        </p:spPr>
      </p:pic>
      <p:sp>
        <p:nvSpPr>
          <p:cNvPr id="8" name="TextBox 7">
            <a:extLst>
              <a:ext uri="{FF2B5EF4-FFF2-40B4-BE49-F238E27FC236}">
                <a16:creationId xmlns:a16="http://schemas.microsoft.com/office/drawing/2014/main" id="{DACE7A49-AD71-C249-B5EF-E7CDD56384DD}"/>
              </a:ext>
            </a:extLst>
          </p:cNvPr>
          <p:cNvSpPr txBox="1"/>
          <p:nvPr/>
        </p:nvSpPr>
        <p:spPr>
          <a:xfrm>
            <a:off x="7419732" y="3475167"/>
            <a:ext cx="4772268" cy="923330"/>
          </a:xfrm>
          <a:prstGeom prst="rect">
            <a:avLst/>
          </a:prstGeom>
          <a:noFill/>
        </p:spPr>
        <p:txBody>
          <a:bodyPr wrap="none" rtlCol="0">
            <a:spAutoFit/>
          </a:bodyPr>
          <a:lstStyle/>
          <a:p>
            <a:r>
              <a:rPr lang="en-US" dirty="0"/>
              <a:t>God’s words might stay with me for a while, </a:t>
            </a:r>
          </a:p>
          <a:p>
            <a:r>
              <a:rPr lang="en-US" dirty="0"/>
              <a:t>And grow a small plant (of hope), yet an abuser’s</a:t>
            </a:r>
          </a:p>
          <a:p>
            <a:r>
              <a:rPr lang="en-US" dirty="0"/>
              <a:t>Lie can choke out reasonably easily </a:t>
            </a:r>
          </a:p>
        </p:txBody>
      </p:sp>
      <p:pic>
        <p:nvPicPr>
          <p:cNvPr id="10" name="Picture 9">
            <a:extLst>
              <a:ext uri="{FF2B5EF4-FFF2-40B4-BE49-F238E27FC236}">
                <a16:creationId xmlns:a16="http://schemas.microsoft.com/office/drawing/2014/main" id="{5D5FEFA4-06FE-684E-A85A-65EE1ECE6E16}"/>
              </a:ext>
            </a:extLst>
          </p:cNvPr>
          <p:cNvPicPr>
            <a:picLocks noChangeAspect="1"/>
          </p:cNvPicPr>
          <p:nvPr/>
        </p:nvPicPr>
        <p:blipFill>
          <a:blip r:embed="rId4"/>
          <a:stretch>
            <a:fillRect/>
          </a:stretch>
        </p:blipFill>
        <p:spPr>
          <a:xfrm>
            <a:off x="3799840" y="3613666"/>
            <a:ext cx="3576320" cy="2551836"/>
          </a:xfrm>
          <a:prstGeom prst="rect">
            <a:avLst/>
          </a:prstGeom>
        </p:spPr>
      </p:pic>
      <p:sp>
        <p:nvSpPr>
          <p:cNvPr id="11" name="TextBox 10">
            <a:extLst>
              <a:ext uri="{FF2B5EF4-FFF2-40B4-BE49-F238E27FC236}">
                <a16:creationId xmlns:a16="http://schemas.microsoft.com/office/drawing/2014/main" id="{0939DAE5-597D-404E-9DF9-025C190FB43C}"/>
              </a:ext>
            </a:extLst>
          </p:cNvPr>
          <p:cNvSpPr txBox="1"/>
          <p:nvPr/>
        </p:nvSpPr>
        <p:spPr>
          <a:xfrm>
            <a:off x="2257462" y="6238240"/>
            <a:ext cx="8207338" cy="369332"/>
          </a:xfrm>
          <a:prstGeom prst="rect">
            <a:avLst/>
          </a:prstGeom>
          <a:noFill/>
        </p:spPr>
        <p:txBody>
          <a:bodyPr wrap="square" rtlCol="0">
            <a:spAutoFit/>
          </a:bodyPr>
          <a:lstStyle/>
          <a:p>
            <a:r>
              <a:rPr lang="en-US" dirty="0"/>
              <a:t>Removing our abuser’s lies from our heart, allows for God’s truth to firmly take hold</a:t>
            </a:r>
          </a:p>
        </p:txBody>
      </p:sp>
    </p:spTree>
    <p:extLst>
      <p:ext uri="{BB962C8B-B14F-4D97-AF65-F5344CB8AC3E}">
        <p14:creationId xmlns:p14="http://schemas.microsoft.com/office/powerpoint/2010/main" val="203780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DAD7AB-843C-874E-9FCE-D177226DBB21}"/>
              </a:ext>
            </a:extLst>
          </p:cNvPr>
          <p:cNvSpPr/>
          <p:nvPr/>
        </p:nvSpPr>
        <p:spPr>
          <a:xfrm>
            <a:off x="264160" y="279132"/>
            <a:ext cx="11216640" cy="5909310"/>
          </a:xfrm>
          <a:prstGeom prst="rect">
            <a:avLst/>
          </a:prstGeom>
        </p:spPr>
        <p:txBody>
          <a:bodyPr wrap="square">
            <a:spAutoFit/>
          </a:bodyPr>
          <a:lstStyle/>
          <a:p>
            <a:pPr algn="ctr"/>
            <a:r>
              <a:rPr lang="en-US" b="1" dirty="0">
                <a:latin typeface="Times New Roman" panose="02020603050405020304" pitchFamily="18" charset="0"/>
                <a:ea typeface="Calibri" panose="020F0502020204030204" pitchFamily="34" charset="0"/>
                <a:cs typeface="Times New Roman" panose="02020603050405020304" pitchFamily="18" charset="0"/>
              </a:rPr>
              <a:t>How the Book of Proverbs Straightened My Stance Against My Abuser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Proverbs 1: 2-4: “for gaining wisdom and instruction; for understanding words of insight; for receiving instruction in prudent behavior, doing what is right and just and fair; for giving prudence to those who are simple, knowledge and discretion to the young” (new believers; my words)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What I learned when I read the Book of Proverbs, one verse a day, for three months straight: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Provided guidance from a higher power (more loving, ethical, consistent) telling me what to do as I was unable to figure it out due to my:</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Introduced me to correct descriptions of what is right and wrong. Proverbs 2:1-6: “My son (daughter), if you accept my words and store up my commands within you, turning your ear to wisdom and applying your heart to understanding – indeed, if you call out for insight and cry aloud for understanding, and if you look for it as silver and search for it as for hidden treasure, then you will understand and fear of the Lord and find the knowledge of God. For the Lord gives wisdom; from his mouth come knowledge and understanding.”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Provided strength to establish my boundaries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Provided me with hope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88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FEE9ED-1D2F-C744-B2EF-85F114256594}"/>
              </a:ext>
            </a:extLst>
          </p:cNvPr>
          <p:cNvSpPr/>
          <p:nvPr/>
        </p:nvSpPr>
        <p:spPr>
          <a:xfrm>
            <a:off x="3611024" y="277614"/>
            <a:ext cx="3931910" cy="369332"/>
          </a:xfrm>
          <a:prstGeom prst="rect">
            <a:avLst/>
          </a:prstGeom>
        </p:spPr>
        <p:txBody>
          <a:bodyPr wrap="none">
            <a:spAutoFit/>
          </a:bodyPr>
          <a:lstStyle/>
          <a:p>
            <a:r>
              <a:rPr lang="en-US" b="1" dirty="0"/>
              <a:t>How to start defeating our abuser’s lies</a:t>
            </a:r>
            <a:endParaRPr lang="en-US" dirty="0"/>
          </a:p>
        </p:txBody>
      </p:sp>
      <p:sp>
        <p:nvSpPr>
          <p:cNvPr id="3" name="TextBox 2">
            <a:extLst>
              <a:ext uri="{FF2B5EF4-FFF2-40B4-BE49-F238E27FC236}">
                <a16:creationId xmlns:a16="http://schemas.microsoft.com/office/drawing/2014/main" id="{E59601FE-0F98-2F49-BCB4-2635520406C8}"/>
              </a:ext>
            </a:extLst>
          </p:cNvPr>
          <p:cNvSpPr txBox="1"/>
          <p:nvPr/>
        </p:nvSpPr>
        <p:spPr>
          <a:xfrm>
            <a:off x="1016000" y="646946"/>
            <a:ext cx="9777357" cy="5909310"/>
          </a:xfrm>
          <a:prstGeom prst="rect">
            <a:avLst/>
          </a:prstGeom>
          <a:noFill/>
        </p:spPr>
        <p:txBody>
          <a:bodyPr wrap="none" rtlCol="0">
            <a:spAutoFit/>
          </a:bodyPr>
          <a:lstStyle/>
          <a:p>
            <a:r>
              <a:rPr lang="en-US" dirty="0"/>
              <a:t>Pick one truth – nurture it in your heart… water it continuously until it is rooted in firm soil</a:t>
            </a:r>
          </a:p>
          <a:p>
            <a:endParaRPr lang="en-US" dirty="0"/>
          </a:p>
          <a:p>
            <a:r>
              <a:rPr lang="en-US" u="sng" dirty="0"/>
              <a:t>Some helpful how’s</a:t>
            </a:r>
            <a:r>
              <a:rPr lang="en-US" dirty="0"/>
              <a:t>:</a:t>
            </a:r>
          </a:p>
          <a:p>
            <a:endParaRPr lang="en-US" dirty="0"/>
          </a:p>
          <a:p>
            <a:r>
              <a:rPr lang="en-US" dirty="0"/>
              <a:t>	- Place sticky notes reminders all over the place (bathroom, desk drawer, kitchen)</a:t>
            </a:r>
          </a:p>
          <a:p>
            <a:r>
              <a:rPr lang="en-US" dirty="0"/>
              <a:t>	- Daily devotion</a:t>
            </a:r>
          </a:p>
          <a:p>
            <a:r>
              <a:rPr lang="en-US" dirty="0"/>
              <a:t>	- Interact within CTPM Facebook page</a:t>
            </a:r>
          </a:p>
          <a:p>
            <a:r>
              <a:rPr lang="en-US" dirty="0"/>
              <a:t>	- Use bible verse working on as a phone screen saver</a:t>
            </a:r>
          </a:p>
          <a:p>
            <a:r>
              <a:rPr lang="en-US" dirty="0"/>
              <a:t>	- Seek counseling with a trusted Christian counselor </a:t>
            </a:r>
          </a:p>
          <a:p>
            <a:endParaRPr lang="en-US" dirty="0"/>
          </a:p>
          <a:p>
            <a:r>
              <a:rPr lang="en-US" u="sng" dirty="0"/>
              <a:t>Read recommended Christian books like</a:t>
            </a:r>
            <a:r>
              <a:rPr lang="en-US" dirty="0"/>
              <a:t>:</a:t>
            </a:r>
          </a:p>
          <a:p>
            <a:endParaRPr lang="en-US" dirty="0"/>
          </a:p>
          <a:p>
            <a:r>
              <a:rPr lang="en-US" i="1" dirty="0"/>
              <a:t>The Emotionally Destructive Marriage: How to Find Your Voice and Reclaim Your Hope </a:t>
            </a:r>
            <a:r>
              <a:rPr lang="en-US" dirty="0"/>
              <a:t>by Leslie </a:t>
            </a:r>
            <a:r>
              <a:rPr lang="en-US" dirty="0" err="1"/>
              <a:t>Vernick</a:t>
            </a:r>
            <a:endParaRPr lang="en-US" dirty="0"/>
          </a:p>
          <a:p>
            <a:endParaRPr lang="en-US" dirty="0"/>
          </a:p>
          <a:p>
            <a:r>
              <a:rPr lang="en-US" i="1" dirty="0"/>
              <a:t>Codependent No More: How to Stop Controlling Others and Start Caring for Yourself</a:t>
            </a:r>
            <a:r>
              <a:rPr lang="en-US" dirty="0"/>
              <a:t> by Melody Beattie</a:t>
            </a:r>
          </a:p>
          <a:p>
            <a:endParaRPr lang="en-US" dirty="0"/>
          </a:p>
          <a:p>
            <a:r>
              <a:rPr lang="en-US" i="1" dirty="0"/>
              <a:t>The Body Keeps the Score: Brain, Mind, and Body in the Healing of Trauma</a:t>
            </a:r>
            <a:r>
              <a:rPr lang="en-US" dirty="0"/>
              <a:t> by Bessel van der Kolk M.D.</a:t>
            </a:r>
          </a:p>
          <a:p>
            <a:endParaRPr lang="en-US" dirty="0"/>
          </a:p>
          <a:p>
            <a:r>
              <a:rPr lang="en-US" i="1" dirty="0"/>
              <a:t>Boundaries: When to Say Yes, How to Say No to Take Control of Your Life </a:t>
            </a:r>
            <a:r>
              <a:rPr lang="en-US" dirty="0"/>
              <a:t>by Dr. Henry Cloud</a:t>
            </a:r>
          </a:p>
          <a:p>
            <a:endParaRPr lang="en-US" dirty="0"/>
          </a:p>
          <a:p>
            <a:r>
              <a:rPr lang="en-US" i="1" dirty="0"/>
              <a:t>Called to Peace: A Survivor’s Guide to Finding Peace and Healing After Domestic Abuse </a:t>
            </a:r>
            <a:r>
              <a:rPr lang="en-US" dirty="0"/>
              <a:t>by Joy Forrest </a:t>
            </a:r>
          </a:p>
        </p:txBody>
      </p:sp>
    </p:spTree>
    <p:extLst>
      <p:ext uri="{BB962C8B-B14F-4D97-AF65-F5344CB8AC3E}">
        <p14:creationId xmlns:p14="http://schemas.microsoft.com/office/powerpoint/2010/main" val="3037305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1042</Words>
  <Application>Microsoft Office PowerPoint</Application>
  <PresentationFormat>Widescreen</PresentationFormat>
  <Paragraphs>135</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Paisher</dc:creator>
  <cp:lastModifiedBy>sandrafpierce@aol.com</cp:lastModifiedBy>
  <cp:revision>27</cp:revision>
  <cp:lastPrinted>2021-05-01T17:51:13Z</cp:lastPrinted>
  <dcterms:created xsi:type="dcterms:W3CDTF">2019-05-04T15:40:14Z</dcterms:created>
  <dcterms:modified xsi:type="dcterms:W3CDTF">2021-05-01T17:51:56Z</dcterms:modified>
</cp:coreProperties>
</file>